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https://sci.cmb.ac.lk/lms/course/view.php?id=228" TargetMode="External" Type="http://schemas.openxmlformats.org/officeDocument/2006/relationships/hyperlink"/><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 Id="rId5" Target="../media/image2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2.png" Type="http://schemas.openxmlformats.org/officeDocument/2006/relationships/image"/><Relationship Id="rId5" Target="../media/image23.png" Type="http://schemas.openxmlformats.org/officeDocument/2006/relationships/image"/><Relationship Id="rId6"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2.png" Type="http://schemas.openxmlformats.org/officeDocument/2006/relationships/image"/><Relationship Id="rId5" Target="../media/image23.png" Type="http://schemas.openxmlformats.org/officeDocument/2006/relationships/image"/><Relationship Id="rId6"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www.amazon.com/wearable-mouse/s?k=wearable+mouse" TargetMode="External" Type="http://schemas.openxmlformats.org/officeDocument/2006/relationships/hyperlink"/><Relationship Id="rId4"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4.png" Type="http://schemas.openxmlformats.org/officeDocument/2006/relationships/image"/><Relationship Id="rId6"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5.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1690603" y="6349092"/>
            <a:ext cx="10602948" cy="3375933"/>
          </a:xfrm>
          <a:prstGeom prst="rect">
            <a:avLst/>
          </a:prstGeom>
        </p:spPr>
        <p:txBody>
          <a:bodyPr anchor="t" rtlCol="false" tIns="0" lIns="0" bIns="0" rIns="0">
            <a:spAutoFit/>
          </a:bodyPr>
          <a:lstStyle/>
          <a:p>
            <a:pPr>
              <a:lnSpc>
                <a:spcPts val="4499"/>
              </a:lnSpc>
            </a:pPr>
            <a:r>
              <a:rPr lang="en-US" sz="3214">
                <a:solidFill>
                  <a:srgbClr val="6866E1"/>
                </a:solidFill>
                <a:latin typeface="Poppins Light"/>
              </a:rPr>
              <a:t>By </a:t>
            </a:r>
          </a:p>
          <a:p>
            <a:pPr>
              <a:lnSpc>
                <a:spcPts val="4499"/>
              </a:lnSpc>
            </a:pPr>
            <a:r>
              <a:rPr lang="en-US" sz="3214">
                <a:solidFill>
                  <a:srgbClr val="6866E1"/>
                </a:solidFill>
                <a:latin typeface="Poppins Light"/>
              </a:rPr>
              <a:t>Name : N.P.K.D.Wickramasekara</a:t>
            </a:r>
          </a:p>
          <a:p>
            <a:pPr>
              <a:lnSpc>
                <a:spcPts val="4499"/>
              </a:lnSpc>
            </a:pPr>
            <a:r>
              <a:rPr lang="en-US" sz="3214">
                <a:solidFill>
                  <a:srgbClr val="6866E1"/>
                </a:solidFill>
                <a:latin typeface="Poppins Light"/>
              </a:rPr>
              <a:t>Index No : 15398</a:t>
            </a:r>
          </a:p>
          <a:p>
            <a:pPr>
              <a:lnSpc>
                <a:spcPts val="4499"/>
              </a:lnSpc>
            </a:pPr>
            <a:r>
              <a:rPr lang="en-US" sz="3214">
                <a:solidFill>
                  <a:srgbClr val="6866E1"/>
                </a:solidFill>
                <a:latin typeface="Poppins Light"/>
              </a:rPr>
              <a:t>Course : </a:t>
            </a:r>
            <a:r>
              <a:rPr lang="en-US" sz="3214">
                <a:solidFill>
                  <a:srgbClr val="6866E1"/>
                </a:solidFill>
                <a:latin typeface="Poppins Light"/>
                <a:hlinkClick r:id="rId5" tooltip="https://sci.cmb.ac.lk/lms/course/view.php?id=228"/>
              </a:rPr>
              <a:t>PH 3032 - Embedded Systems Laboratory</a:t>
            </a:r>
          </a:p>
          <a:p>
            <a:pPr>
              <a:lnSpc>
                <a:spcPts val="4499"/>
              </a:lnSpc>
            </a:pPr>
          </a:p>
          <a:p>
            <a:pPr>
              <a:lnSpc>
                <a:spcPts val="4499"/>
              </a:lnSpc>
            </a:pPr>
          </a:p>
        </p:txBody>
      </p:sp>
      <p:sp>
        <p:nvSpPr>
          <p:cNvPr name="Freeform 7" id="7"/>
          <p:cNvSpPr/>
          <p:nvPr/>
        </p:nvSpPr>
        <p:spPr>
          <a:xfrm flipH="false" flipV="false" rot="0">
            <a:off x="-283513" y="71500"/>
            <a:ext cx="3948234" cy="1724379"/>
          </a:xfrm>
          <a:custGeom>
            <a:avLst/>
            <a:gdLst/>
            <a:ahLst/>
            <a:cxnLst/>
            <a:rect r="r" b="b" t="t" l="l"/>
            <a:pathLst>
              <a:path h="1724379" w="3948234">
                <a:moveTo>
                  <a:pt x="0" y="0"/>
                </a:moveTo>
                <a:lnTo>
                  <a:pt x="3948233" y="0"/>
                </a:lnTo>
                <a:lnTo>
                  <a:pt x="3948233" y="1724380"/>
                </a:lnTo>
                <a:lnTo>
                  <a:pt x="0" y="1724380"/>
                </a:lnTo>
                <a:lnTo>
                  <a:pt x="0" y="0"/>
                </a:lnTo>
                <a:close/>
              </a:path>
            </a:pathLst>
          </a:custGeom>
          <a:blipFill>
            <a:blip r:embed="rId6"/>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7"/>
            <a:stretch>
              <a:fillRect l="0" t="0" r="0" b="0"/>
            </a:stretch>
          </a:blipFill>
        </p:spPr>
      </p:sp>
      <p:sp>
        <p:nvSpPr>
          <p:cNvPr name="TextBox 9" id="9"/>
          <p:cNvSpPr txBox="true"/>
          <p:nvPr/>
        </p:nvSpPr>
        <p:spPr>
          <a:xfrm rot="0">
            <a:off x="261382" y="2536459"/>
            <a:ext cx="10838422" cy="2434092"/>
          </a:xfrm>
          <a:prstGeom prst="rect">
            <a:avLst/>
          </a:prstGeom>
        </p:spPr>
        <p:txBody>
          <a:bodyPr anchor="t" rtlCol="false" tIns="0" lIns="0" bIns="0" rIns="0">
            <a:spAutoFit/>
          </a:bodyPr>
          <a:lstStyle/>
          <a:p>
            <a:pPr algn="ctr">
              <a:lnSpc>
                <a:spcPts val="8841"/>
              </a:lnSpc>
            </a:pPr>
            <a:r>
              <a:rPr lang="en-US" sz="12279">
                <a:solidFill>
                  <a:srgbClr val="6866E1"/>
                </a:solidFill>
                <a:latin typeface="Computer Says No"/>
              </a:rPr>
              <a:t> WEARABLE COMPUTER MOUSE</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183403" y="9200983"/>
            <a:ext cx="28662287" cy="13184652"/>
          </a:xfrm>
          <a:custGeom>
            <a:avLst/>
            <a:gdLst/>
            <a:ahLst/>
            <a:cxnLst/>
            <a:rect r="r" b="b" t="t" l="l"/>
            <a:pathLst>
              <a:path h="13184652" w="28662287">
                <a:moveTo>
                  <a:pt x="0" y="0"/>
                </a:moveTo>
                <a:lnTo>
                  <a:pt x="28662286" y="0"/>
                </a:lnTo>
                <a:lnTo>
                  <a:pt x="28662286" y="13184652"/>
                </a:lnTo>
                <a:lnTo>
                  <a:pt x="0" y="13184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4" id="4"/>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5"/>
            <a:stretch>
              <a:fillRect l="0" t="0" r="0" b="0"/>
            </a:stretch>
          </a:blipFill>
        </p:spPr>
      </p:sp>
      <p:sp>
        <p:nvSpPr>
          <p:cNvPr name="TextBox 5" id="5"/>
          <p:cNvSpPr txBox="true"/>
          <p:nvPr/>
        </p:nvSpPr>
        <p:spPr>
          <a:xfrm rot="0">
            <a:off x="2555414" y="38435"/>
            <a:ext cx="13467766" cy="3655723"/>
          </a:xfrm>
          <a:prstGeom prst="rect">
            <a:avLst/>
          </a:prstGeom>
        </p:spPr>
        <p:txBody>
          <a:bodyPr anchor="t" rtlCol="false" tIns="0" lIns="0" bIns="0" rIns="0">
            <a:spAutoFit/>
          </a:bodyPr>
          <a:lstStyle/>
          <a:p>
            <a:pPr>
              <a:lnSpc>
                <a:spcPts val="5842"/>
              </a:lnSpc>
            </a:pPr>
          </a:p>
          <a:p>
            <a:pPr>
              <a:lnSpc>
                <a:spcPts val="5842"/>
              </a:lnSpc>
            </a:pPr>
          </a:p>
          <a:p>
            <a:pPr marL="1557336" indent="-519112" lvl="2">
              <a:lnSpc>
                <a:spcPts val="5842"/>
              </a:lnSpc>
              <a:buFont typeface="Arial"/>
              <a:buChar char="⚬"/>
            </a:pPr>
            <a:r>
              <a:rPr lang="en-US" sz="3606">
                <a:solidFill>
                  <a:srgbClr val="FFFFFF"/>
                </a:solidFill>
                <a:latin typeface="Poppins Light"/>
              </a:rPr>
              <a:t>Getting x and y-axis data for cursor movement.</a:t>
            </a:r>
          </a:p>
          <a:p>
            <a:pPr>
              <a:lnSpc>
                <a:spcPts val="5842"/>
              </a:lnSpc>
            </a:pPr>
          </a:p>
          <a:p>
            <a:pPr>
              <a:lnSpc>
                <a:spcPts val="5842"/>
              </a:lnSpc>
            </a:pPr>
          </a:p>
        </p:txBody>
      </p:sp>
      <p:sp>
        <p:nvSpPr>
          <p:cNvPr name="Freeform 6" id="6"/>
          <p:cNvSpPr/>
          <p:nvPr/>
        </p:nvSpPr>
        <p:spPr>
          <a:xfrm flipH="false" flipV="false" rot="0">
            <a:off x="0" y="1651438"/>
            <a:ext cx="3492062" cy="3492062"/>
          </a:xfrm>
          <a:custGeom>
            <a:avLst/>
            <a:gdLst/>
            <a:ahLst/>
            <a:cxnLst/>
            <a:rect r="r" b="b" t="t" l="l"/>
            <a:pathLst>
              <a:path h="3492062" w="3492062">
                <a:moveTo>
                  <a:pt x="0" y="0"/>
                </a:moveTo>
                <a:lnTo>
                  <a:pt x="3492062" y="0"/>
                </a:lnTo>
                <a:lnTo>
                  <a:pt x="3492062" y="3492062"/>
                </a:lnTo>
                <a:lnTo>
                  <a:pt x="0" y="3492062"/>
                </a:lnTo>
                <a:lnTo>
                  <a:pt x="0" y="0"/>
                </a:lnTo>
                <a:close/>
              </a:path>
            </a:pathLst>
          </a:custGeom>
          <a:blipFill>
            <a:blip r:embed="rId6"/>
            <a:stretch>
              <a:fillRect l="0" t="0" r="0" b="0"/>
            </a:stretch>
          </a:blipFill>
        </p:spPr>
      </p:sp>
      <p:sp>
        <p:nvSpPr>
          <p:cNvPr name="Freeform 7" id="7"/>
          <p:cNvSpPr/>
          <p:nvPr/>
        </p:nvSpPr>
        <p:spPr>
          <a:xfrm flipH="false" flipV="false" rot="0">
            <a:off x="7864840" y="2166433"/>
            <a:ext cx="2976983" cy="2490157"/>
          </a:xfrm>
          <a:custGeom>
            <a:avLst/>
            <a:gdLst/>
            <a:ahLst/>
            <a:cxnLst/>
            <a:rect r="r" b="b" t="t" l="l"/>
            <a:pathLst>
              <a:path h="2490157" w="2976983">
                <a:moveTo>
                  <a:pt x="0" y="0"/>
                </a:moveTo>
                <a:lnTo>
                  <a:pt x="2976983" y="0"/>
                </a:lnTo>
                <a:lnTo>
                  <a:pt x="2976983" y="2490157"/>
                </a:lnTo>
                <a:lnTo>
                  <a:pt x="0" y="2490157"/>
                </a:lnTo>
                <a:lnTo>
                  <a:pt x="0" y="0"/>
                </a:lnTo>
                <a:close/>
              </a:path>
            </a:pathLst>
          </a:custGeom>
          <a:blipFill>
            <a:blip r:embed="rId7"/>
            <a:stretch>
              <a:fillRect l="0" t="-6973" r="0" b="-12576"/>
            </a:stretch>
          </a:blipFill>
        </p:spPr>
      </p:sp>
      <p:sp>
        <p:nvSpPr>
          <p:cNvPr name="Freeform 8" id="8"/>
          <p:cNvSpPr/>
          <p:nvPr/>
        </p:nvSpPr>
        <p:spPr>
          <a:xfrm flipH="false" flipV="false" rot="0">
            <a:off x="14630385" y="2048526"/>
            <a:ext cx="3291265" cy="3291265"/>
          </a:xfrm>
          <a:custGeom>
            <a:avLst/>
            <a:gdLst/>
            <a:ahLst/>
            <a:cxnLst/>
            <a:rect r="r" b="b" t="t" l="l"/>
            <a:pathLst>
              <a:path h="3291265" w="3291265">
                <a:moveTo>
                  <a:pt x="0" y="0"/>
                </a:moveTo>
                <a:lnTo>
                  <a:pt x="3291265" y="0"/>
                </a:lnTo>
                <a:lnTo>
                  <a:pt x="3291265" y="3291265"/>
                </a:lnTo>
                <a:lnTo>
                  <a:pt x="0" y="3291265"/>
                </a:lnTo>
                <a:lnTo>
                  <a:pt x="0" y="0"/>
                </a:lnTo>
                <a:close/>
              </a:path>
            </a:pathLst>
          </a:custGeom>
          <a:blipFill>
            <a:blip r:embed="rId8"/>
            <a:stretch>
              <a:fillRect l="0" t="0" r="0" b="0"/>
            </a:stretch>
          </a:blipFill>
        </p:spPr>
      </p:sp>
      <p:sp>
        <p:nvSpPr>
          <p:cNvPr name="Freeform 9" id="9"/>
          <p:cNvSpPr/>
          <p:nvPr/>
        </p:nvSpPr>
        <p:spPr>
          <a:xfrm flipH="false" flipV="false" rot="0">
            <a:off x="6275932" y="5169139"/>
            <a:ext cx="6866501" cy="4830754"/>
          </a:xfrm>
          <a:custGeom>
            <a:avLst/>
            <a:gdLst/>
            <a:ahLst/>
            <a:cxnLst/>
            <a:rect r="r" b="b" t="t" l="l"/>
            <a:pathLst>
              <a:path h="4830754" w="6866501">
                <a:moveTo>
                  <a:pt x="0" y="0"/>
                </a:moveTo>
                <a:lnTo>
                  <a:pt x="6866502" y="0"/>
                </a:lnTo>
                <a:lnTo>
                  <a:pt x="6866502" y="4830754"/>
                </a:lnTo>
                <a:lnTo>
                  <a:pt x="0" y="4830754"/>
                </a:lnTo>
                <a:lnTo>
                  <a:pt x="0" y="0"/>
                </a:lnTo>
                <a:close/>
              </a:path>
            </a:pathLst>
          </a:custGeom>
          <a:blipFill>
            <a:blip r:embed="rId9"/>
            <a:stretch>
              <a:fillRect l="-27668" t="0" r="0" b="0"/>
            </a:stretch>
          </a:blipFill>
        </p:spPr>
      </p:sp>
      <p:sp>
        <p:nvSpPr>
          <p:cNvPr name="TextBox 10" id="10"/>
          <p:cNvSpPr txBox="true"/>
          <p:nvPr/>
        </p:nvSpPr>
        <p:spPr>
          <a:xfrm rot="0">
            <a:off x="4578298" y="886855"/>
            <a:ext cx="9053582" cy="812289"/>
          </a:xfrm>
          <a:prstGeom prst="rect">
            <a:avLst/>
          </a:prstGeom>
        </p:spPr>
        <p:txBody>
          <a:bodyPr anchor="t" rtlCol="false" tIns="0" lIns="0" bIns="0" rIns="0">
            <a:spAutoFit/>
          </a:bodyPr>
          <a:lstStyle/>
          <a:p>
            <a:pPr algn="ctr" marL="0" indent="0" lvl="0">
              <a:lnSpc>
                <a:spcPts val="5543"/>
              </a:lnSpc>
              <a:spcBef>
                <a:spcPct val="0"/>
              </a:spcBef>
            </a:pPr>
            <a:r>
              <a:rPr lang="en-US" sz="7699">
                <a:solidFill>
                  <a:srgbClr val="6866E1"/>
                </a:solidFill>
                <a:latin typeface="Computer Says No"/>
              </a:rPr>
              <a:t>FUNCTIONALITIES</a:t>
            </a:r>
          </a:p>
        </p:txBody>
      </p:sp>
      <p:sp>
        <p:nvSpPr>
          <p:cNvPr name="TextBox 11" id="11"/>
          <p:cNvSpPr txBox="true"/>
          <p:nvPr/>
        </p:nvSpPr>
        <p:spPr>
          <a:xfrm rot="0">
            <a:off x="1136636" y="5073889"/>
            <a:ext cx="141877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756395" y="-874997"/>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4" id="4"/>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4"/>
            <a:stretch>
              <a:fillRect l="0" t="0" r="0" b="0"/>
            </a:stretch>
          </a:blipFill>
        </p:spPr>
      </p:sp>
      <p:sp>
        <p:nvSpPr>
          <p:cNvPr name="Freeform 5" id="5"/>
          <p:cNvSpPr/>
          <p:nvPr/>
        </p:nvSpPr>
        <p:spPr>
          <a:xfrm flipH="false" flipV="false" rot="0">
            <a:off x="5305682" y="6595530"/>
            <a:ext cx="7100719" cy="5325539"/>
          </a:xfrm>
          <a:custGeom>
            <a:avLst/>
            <a:gdLst/>
            <a:ahLst/>
            <a:cxnLst/>
            <a:rect r="r" b="b" t="t" l="l"/>
            <a:pathLst>
              <a:path h="5325539" w="7100719">
                <a:moveTo>
                  <a:pt x="0" y="0"/>
                </a:moveTo>
                <a:lnTo>
                  <a:pt x="7100719" y="0"/>
                </a:lnTo>
                <a:lnTo>
                  <a:pt x="7100719" y="5325540"/>
                </a:lnTo>
                <a:lnTo>
                  <a:pt x="0" y="5325540"/>
                </a:lnTo>
                <a:lnTo>
                  <a:pt x="0" y="0"/>
                </a:lnTo>
                <a:close/>
              </a:path>
            </a:pathLst>
          </a:custGeom>
          <a:blipFill>
            <a:blip r:embed="rId5"/>
            <a:stretch>
              <a:fillRect l="0" t="0" r="0" b="0"/>
            </a:stretch>
          </a:blipFill>
        </p:spPr>
      </p:sp>
      <p:sp>
        <p:nvSpPr>
          <p:cNvPr name="AutoShape 6" id="6"/>
          <p:cNvSpPr/>
          <p:nvPr/>
        </p:nvSpPr>
        <p:spPr>
          <a:xfrm>
            <a:off x="4578298" y="6367334"/>
            <a:ext cx="3373584" cy="1019432"/>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1540733" y="5552818"/>
            <a:ext cx="3086100" cy="1543050"/>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40B8F5"/>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2659"/>
                </a:lnSpc>
                <a:spcBef>
                  <a:spcPct val="0"/>
                </a:spcBef>
              </a:pPr>
              <a:r>
                <a:rPr lang="en-US" sz="1899">
                  <a:solidFill>
                    <a:srgbClr val="000000"/>
                  </a:solidFill>
                  <a:latin typeface="Canva Sans"/>
                </a:rPr>
                <a:t>Start</a:t>
              </a:r>
            </a:p>
          </p:txBody>
        </p:sp>
      </p:grpSp>
      <p:sp>
        <p:nvSpPr>
          <p:cNvPr name="AutoShape 10" id="10"/>
          <p:cNvSpPr/>
          <p:nvPr/>
        </p:nvSpPr>
        <p:spPr>
          <a:xfrm flipH="true">
            <a:off x="10687092" y="6595530"/>
            <a:ext cx="3407187" cy="79088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14098586" y="5052480"/>
            <a:ext cx="3086100" cy="1543050"/>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40B8F5"/>
            </a:solidFill>
          </p:spPr>
        </p:sp>
        <p:sp>
          <p:nvSpPr>
            <p:cNvPr name="TextBox 13" id="13"/>
            <p:cNvSpPr txBox="true"/>
            <p:nvPr/>
          </p:nvSpPr>
          <p:spPr>
            <a:xfrm>
              <a:off x="0" y="-38100"/>
              <a:ext cx="69850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Right Click</a:t>
              </a:r>
            </a:p>
          </p:txBody>
        </p:sp>
      </p:grpSp>
      <p:sp>
        <p:nvSpPr>
          <p:cNvPr name="AutoShape 14" id="14"/>
          <p:cNvSpPr/>
          <p:nvPr/>
        </p:nvSpPr>
        <p:spPr>
          <a:xfrm flipH="true">
            <a:off x="9356681" y="6324343"/>
            <a:ext cx="297035" cy="1080625"/>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8280572" y="4806048"/>
            <a:ext cx="3086100" cy="1543050"/>
            <a:chOff x="0" y="0"/>
            <a:chExt cx="812800" cy="406400"/>
          </a:xfrm>
        </p:grpSpPr>
        <p:sp>
          <p:nvSpPr>
            <p:cNvPr name="Freeform 16" id="1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40B8F5"/>
            </a:solidFill>
          </p:spPr>
        </p:sp>
        <p:sp>
          <p:nvSpPr>
            <p:cNvPr name="TextBox 17" id="17"/>
            <p:cNvSpPr txBox="true"/>
            <p:nvPr/>
          </p:nvSpPr>
          <p:spPr>
            <a:xfrm>
              <a:off x="0" y="-38100"/>
              <a:ext cx="69850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a:rPr>
                <a:t>Left Click</a:t>
              </a:r>
            </a:p>
          </p:txBody>
        </p:sp>
      </p:grpSp>
      <p:sp>
        <p:nvSpPr>
          <p:cNvPr name="TextBox 18" id="18"/>
          <p:cNvSpPr txBox="true"/>
          <p:nvPr/>
        </p:nvSpPr>
        <p:spPr>
          <a:xfrm rot="0">
            <a:off x="4578298" y="886855"/>
            <a:ext cx="9053582" cy="812289"/>
          </a:xfrm>
          <a:prstGeom prst="rect">
            <a:avLst/>
          </a:prstGeom>
        </p:spPr>
        <p:txBody>
          <a:bodyPr anchor="t" rtlCol="false" tIns="0" lIns="0" bIns="0" rIns="0">
            <a:spAutoFit/>
          </a:bodyPr>
          <a:lstStyle/>
          <a:p>
            <a:pPr algn="ctr" marL="0" indent="0" lvl="0">
              <a:lnSpc>
                <a:spcPts val="5543"/>
              </a:lnSpc>
              <a:spcBef>
                <a:spcPct val="0"/>
              </a:spcBef>
            </a:pPr>
            <a:r>
              <a:rPr lang="en-US" sz="7699">
                <a:solidFill>
                  <a:srgbClr val="6866E1"/>
                </a:solidFill>
                <a:latin typeface="Computer Says No"/>
              </a:rPr>
              <a:t>FUNCTIONALITIES</a:t>
            </a:r>
          </a:p>
        </p:txBody>
      </p:sp>
      <p:sp>
        <p:nvSpPr>
          <p:cNvPr name="TextBox 19" id="19"/>
          <p:cNvSpPr txBox="true"/>
          <p:nvPr/>
        </p:nvSpPr>
        <p:spPr>
          <a:xfrm rot="0">
            <a:off x="4749182" y="876300"/>
            <a:ext cx="11264550" cy="4285593"/>
          </a:xfrm>
          <a:prstGeom prst="rect">
            <a:avLst/>
          </a:prstGeom>
        </p:spPr>
        <p:txBody>
          <a:bodyPr anchor="t" rtlCol="false" tIns="0" lIns="0" bIns="0" rIns="0">
            <a:spAutoFit/>
          </a:bodyPr>
          <a:lstStyle/>
          <a:p>
            <a:pPr>
              <a:lnSpc>
                <a:spcPts val="4886"/>
              </a:lnSpc>
            </a:pPr>
          </a:p>
          <a:p>
            <a:pPr>
              <a:lnSpc>
                <a:spcPts val="4886"/>
              </a:lnSpc>
            </a:pPr>
          </a:p>
          <a:p>
            <a:pPr>
              <a:lnSpc>
                <a:spcPts val="4886"/>
              </a:lnSpc>
            </a:pPr>
          </a:p>
          <a:p>
            <a:pPr marL="1302569" indent="-434190" lvl="2">
              <a:lnSpc>
                <a:spcPts val="4886"/>
              </a:lnSpc>
              <a:buFont typeface="Arial"/>
              <a:buChar char="⚬"/>
            </a:pPr>
            <a:r>
              <a:rPr lang="en-US" sz="3016">
                <a:solidFill>
                  <a:srgbClr val="FFFFFF"/>
                </a:solidFill>
                <a:latin typeface="Poppins Light"/>
              </a:rPr>
              <a:t>Functionality of the start button.</a:t>
            </a:r>
          </a:p>
          <a:p>
            <a:pPr marL="1302569" indent="-434190" lvl="2">
              <a:lnSpc>
                <a:spcPts val="4886"/>
              </a:lnSpc>
              <a:buFont typeface="Arial"/>
              <a:buChar char="⚬"/>
            </a:pPr>
            <a:r>
              <a:rPr lang="en-US" sz="3016">
                <a:solidFill>
                  <a:srgbClr val="FFFFFF"/>
                </a:solidFill>
                <a:latin typeface="Poppins Light"/>
              </a:rPr>
              <a:t>Functionality of the left-click button.</a:t>
            </a:r>
          </a:p>
          <a:p>
            <a:pPr marL="1302569" indent="-434190" lvl="2">
              <a:lnSpc>
                <a:spcPts val="4886"/>
              </a:lnSpc>
              <a:buFont typeface="Arial"/>
              <a:buChar char="⚬"/>
            </a:pPr>
            <a:r>
              <a:rPr lang="en-US" sz="3016">
                <a:solidFill>
                  <a:srgbClr val="FFFFFF"/>
                </a:solidFill>
                <a:latin typeface="Poppins Light"/>
              </a:rPr>
              <a:t>Functionality of the right-click button.</a:t>
            </a:r>
          </a:p>
          <a:p>
            <a:pPr>
              <a:lnSpc>
                <a:spcPts val="488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3631880" y="6214693"/>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4"/>
            <a:stretch>
              <a:fillRect l="0" t="0" r="0" b="0"/>
            </a:stretch>
          </a:blipFill>
        </p:spPr>
      </p:sp>
      <p:sp>
        <p:nvSpPr>
          <p:cNvPr name="TextBox 5" id="5"/>
          <p:cNvSpPr txBox="true"/>
          <p:nvPr/>
        </p:nvSpPr>
        <p:spPr>
          <a:xfrm rot="0">
            <a:off x="4578298" y="886855"/>
            <a:ext cx="9053582" cy="1507614"/>
          </a:xfrm>
          <a:prstGeom prst="rect">
            <a:avLst/>
          </a:prstGeom>
        </p:spPr>
        <p:txBody>
          <a:bodyPr anchor="t" rtlCol="false" tIns="0" lIns="0" bIns="0" rIns="0">
            <a:spAutoFit/>
          </a:bodyPr>
          <a:lstStyle/>
          <a:p>
            <a:pPr algn="ctr" marL="0" indent="0" lvl="0">
              <a:lnSpc>
                <a:spcPts val="5543"/>
              </a:lnSpc>
              <a:spcBef>
                <a:spcPct val="0"/>
              </a:spcBef>
            </a:pPr>
            <a:r>
              <a:rPr lang="en-US" sz="7699">
                <a:solidFill>
                  <a:srgbClr val="6866E1"/>
                </a:solidFill>
                <a:latin typeface="Computer Says No"/>
              </a:rPr>
              <a:t>FUNCTIONALITIES OF THE ATMEGA32 </a:t>
            </a:r>
          </a:p>
        </p:txBody>
      </p:sp>
      <p:sp>
        <p:nvSpPr>
          <p:cNvPr name="TextBox 6" id="6"/>
          <p:cNvSpPr txBox="true"/>
          <p:nvPr/>
        </p:nvSpPr>
        <p:spPr>
          <a:xfrm rot="0">
            <a:off x="0" y="2644354"/>
            <a:ext cx="17083216" cy="45827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1. </a:t>
            </a:r>
            <a:r>
              <a:rPr lang="en-US" sz="5199">
                <a:solidFill>
                  <a:srgbClr val="000000"/>
                </a:solidFill>
                <a:latin typeface="Canva Sans Bold"/>
              </a:rPr>
              <a:t>ADC (Analog-to-Digital Converter):</a:t>
            </a:r>
          </a:p>
          <a:p>
            <a:pPr algn="ctr">
              <a:lnSpc>
                <a:spcPts val="7279"/>
              </a:lnSpc>
            </a:pPr>
            <a:r>
              <a:rPr lang="en-US" sz="5199">
                <a:solidFill>
                  <a:srgbClr val="000000"/>
                </a:solidFill>
                <a:latin typeface="Canva Sans Bold"/>
              </a:rPr>
              <a:t>ADC allows the microcontroller to convert analog signals (e.g., sensor data) into digital values for processing. </a:t>
            </a:r>
          </a:p>
          <a:p>
            <a:pPr algn="ctr">
              <a:lnSpc>
                <a:spcPts val="727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4164389" y="6461828"/>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4"/>
            <a:stretch>
              <a:fillRect l="0" t="0" r="0" b="0"/>
            </a:stretch>
          </a:blipFill>
        </p:spPr>
      </p:sp>
      <p:sp>
        <p:nvSpPr>
          <p:cNvPr name="TextBox 5" id="5"/>
          <p:cNvSpPr txBox="true"/>
          <p:nvPr/>
        </p:nvSpPr>
        <p:spPr>
          <a:xfrm rot="0">
            <a:off x="4578298" y="886855"/>
            <a:ext cx="9053582" cy="1507614"/>
          </a:xfrm>
          <a:prstGeom prst="rect">
            <a:avLst/>
          </a:prstGeom>
        </p:spPr>
        <p:txBody>
          <a:bodyPr anchor="t" rtlCol="false" tIns="0" lIns="0" bIns="0" rIns="0">
            <a:spAutoFit/>
          </a:bodyPr>
          <a:lstStyle/>
          <a:p>
            <a:pPr algn="ctr" marL="0" indent="0" lvl="0">
              <a:lnSpc>
                <a:spcPts val="5543"/>
              </a:lnSpc>
              <a:spcBef>
                <a:spcPct val="0"/>
              </a:spcBef>
            </a:pPr>
            <a:r>
              <a:rPr lang="en-US" sz="7699">
                <a:solidFill>
                  <a:srgbClr val="6866E1"/>
                </a:solidFill>
                <a:latin typeface="Computer Says No"/>
              </a:rPr>
              <a:t>FUNCTIONALITIES OF THE ATMEGA32 </a:t>
            </a:r>
          </a:p>
        </p:txBody>
      </p:sp>
      <p:sp>
        <p:nvSpPr>
          <p:cNvPr name="TextBox 6" id="6"/>
          <p:cNvSpPr txBox="true"/>
          <p:nvPr/>
        </p:nvSpPr>
        <p:spPr>
          <a:xfrm rot="0">
            <a:off x="0" y="2644354"/>
            <a:ext cx="17083216" cy="643064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2. Seri</a:t>
            </a:r>
            <a:r>
              <a:rPr lang="en-US" sz="5199">
                <a:solidFill>
                  <a:srgbClr val="000000"/>
                </a:solidFill>
                <a:latin typeface="Canva Sans Bold"/>
              </a:rPr>
              <a:t>al Communication:</a:t>
            </a:r>
          </a:p>
          <a:p>
            <a:pPr algn="ctr" marL="1122679" indent="-561340" lvl="1">
              <a:lnSpc>
                <a:spcPts val="7279"/>
              </a:lnSpc>
              <a:buFont typeface="Arial"/>
              <a:buChar char="•"/>
            </a:pPr>
            <a:r>
              <a:rPr lang="en-US" sz="5199">
                <a:solidFill>
                  <a:srgbClr val="000000"/>
                </a:solidFill>
                <a:latin typeface="Canva Sans Bold"/>
              </a:rPr>
              <a:t>Serial communication enables data exchange between the microcontroller and external devices, such as your computer. It's crucial for transmitting and receiving data.</a:t>
            </a:r>
          </a:p>
          <a:p>
            <a:pPr algn="ctr">
              <a:lnSpc>
                <a:spcPts val="7279"/>
              </a:lnSpc>
            </a:pPr>
          </a:p>
          <a:p>
            <a:pPr algn="ctr">
              <a:lnSpc>
                <a:spcPts val="72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4056267" y="6369265"/>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4"/>
            <a:stretch>
              <a:fillRect l="0" t="0" r="0" b="0"/>
            </a:stretch>
          </a:blipFill>
        </p:spPr>
      </p:sp>
      <p:sp>
        <p:nvSpPr>
          <p:cNvPr name="TextBox 5" id="5"/>
          <p:cNvSpPr txBox="true"/>
          <p:nvPr/>
        </p:nvSpPr>
        <p:spPr>
          <a:xfrm rot="0">
            <a:off x="4578298" y="886855"/>
            <a:ext cx="9053582" cy="1507614"/>
          </a:xfrm>
          <a:prstGeom prst="rect">
            <a:avLst/>
          </a:prstGeom>
        </p:spPr>
        <p:txBody>
          <a:bodyPr anchor="t" rtlCol="false" tIns="0" lIns="0" bIns="0" rIns="0">
            <a:spAutoFit/>
          </a:bodyPr>
          <a:lstStyle/>
          <a:p>
            <a:pPr algn="ctr" marL="0" indent="0" lvl="0">
              <a:lnSpc>
                <a:spcPts val="5543"/>
              </a:lnSpc>
              <a:spcBef>
                <a:spcPct val="0"/>
              </a:spcBef>
            </a:pPr>
            <a:r>
              <a:rPr lang="en-US" sz="7699">
                <a:solidFill>
                  <a:srgbClr val="6866E1"/>
                </a:solidFill>
                <a:latin typeface="Computer Says No"/>
              </a:rPr>
              <a:t>FUNCTIONALITIES OF THE ATMEGA32 </a:t>
            </a:r>
          </a:p>
        </p:txBody>
      </p:sp>
      <p:sp>
        <p:nvSpPr>
          <p:cNvPr name="TextBox 6" id="6"/>
          <p:cNvSpPr txBox="true"/>
          <p:nvPr/>
        </p:nvSpPr>
        <p:spPr>
          <a:xfrm rot="0">
            <a:off x="0" y="2644354"/>
            <a:ext cx="17083216" cy="735457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3. Interr</a:t>
            </a:r>
            <a:r>
              <a:rPr lang="en-US" sz="5199">
                <a:solidFill>
                  <a:srgbClr val="000000"/>
                </a:solidFill>
                <a:latin typeface="Canva Sans Bold"/>
              </a:rPr>
              <a:t>upts:</a:t>
            </a:r>
          </a:p>
          <a:p>
            <a:pPr algn="ctr" marL="1122679" indent="-561340" lvl="1">
              <a:lnSpc>
                <a:spcPts val="7279"/>
              </a:lnSpc>
              <a:buFont typeface="Arial"/>
              <a:buChar char="•"/>
            </a:pPr>
            <a:r>
              <a:rPr lang="en-US" sz="5199">
                <a:solidFill>
                  <a:srgbClr val="000000"/>
                </a:solidFill>
                <a:latin typeface="Canva Sans Bold"/>
              </a:rPr>
              <a:t>Interrupts are used for handling time-sensitive events. They allow the microcontroller to respond quickly to specific triggers, like button presses or sensor data changes.</a:t>
            </a:r>
          </a:p>
          <a:p>
            <a:pPr algn="ctr">
              <a:lnSpc>
                <a:spcPts val="7279"/>
              </a:lnSpc>
            </a:pPr>
          </a:p>
          <a:p>
            <a:pPr algn="ctr">
              <a:lnSpc>
                <a:spcPts val="7279"/>
              </a:lnSpc>
            </a:pPr>
          </a:p>
          <a:p>
            <a:pPr algn="ctr">
              <a:lnSpc>
                <a:spcPts val="72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653777" y="3728342"/>
            <a:ext cx="8041066" cy="2627143"/>
          </a:xfrm>
          <a:prstGeom prst="rect">
            <a:avLst/>
          </a:prstGeom>
        </p:spPr>
        <p:txBody>
          <a:bodyPr anchor="t" rtlCol="false" tIns="0" lIns="0" bIns="0" rIns="0">
            <a:spAutoFit/>
          </a:bodyPr>
          <a:lstStyle/>
          <a:p>
            <a:pPr algn="ctr" marL="0" indent="0" lvl="0">
              <a:lnSpc>
                <a:spcPts val="9541"/>
              </a:lnSpc>
              <a:spcBef>
                <a:spcPct val="0"/>
              </a:spcBef>
            </a:pPr>
            <a:r>
              <a:rPr lang="en-US" sz="13252">
                <a:solidFill>
                  <a:srgbClr val="6866E1"/>
                </a:solidFill>
                <a:latin typeface="Computer Says No"/>
              </a:rPr>
              <a:t>HARDWARE AND MICROCONTROLLER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905827" y="2640810"/>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89203" y="4552737"/>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02582" y="6358793"/>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4552737"/>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3490057" y="1527586"/>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3531188" y="876808"/>
            <a:ext cx="6742955"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FFFFFF"/>
                </a:solidFill>
                <a:latin typeface="Computer Says No"/>
              </a:rPr>
              <a:t>ATMEGA32 MICROCONTROLLER</a:t>
            </a:r>
          </a:p>
        </p:txBody>
      </p:sp>
      <p:sp>
        <p:nvSpPr>
          <p:cNvPr name="TextBox 10" id="10"/>
          <p:cNvSpPr txBox="true"/>
          <p:nvPr/>
        </p:nvSpPr>
        <p:spPr>
          <a:xfrm rot="0">
            <a:off x="4279967" y="1697831"/>
            <a:ext cx="9164830" cy="1113345"/>
          </a:xfrm>
          <a:prstGeom prst="rect">
            <a:avLst/>
          </a:prstGeom>
        </p:spPr>
        <p:txBody>
          <a:bodyPr anchor="t" rtlCol="false" tIns="0" lIns="0" bIns="0" rIns="0">
            <a:spAutoFit/>
          </a:bodyPr>
          <a:lstStyle/>
          <a:p>
            <a:pPr>
              <a:lnSpc>
                <a:spcPts val="2925"/>
              </a:lnSpc>
            </a:pPr>
            <a:r>
              <a:rPr lang="en-US" sz="1805">
                <a:solidFill>
                  <a:srgbClr val="FFFFFF"/>
                </a:solidFill>
                <a:latin typeface="Poppins"/>
              </a:rPr>
              <a:t>We selected the ATmega32 microcontroller for our project for several reasons. It is a cost-effective option, consumes minimal energy, and is user-friendly for uploading and executing code.</a:t>
            </a:r>
          </a:p>
        </p:txBody>
      </p:sp>
      <p:sp>
        <p:nvSpPr>
          <p:cNvPr name="TextBox 11" id="11"/>
          <p:cNvSpPr txBox="true"/>
          <p:nvPr/>
        </p:nvSpPr>
        <p:spPr>
          <a:xfrm rot="0">
            <a:off x="5944375" y="3171797"/>
            <a:ext cx="5706507"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PUSH BUTTON </a:t>
            </a:r>
          </a:p>
        </p:txBody>
      </p:sp>
      <p:sp>
        <p:nvSpPr>
          <p:cNvPr name="TextBox 12" id="12"/>
          <p:cNvSpPr txBox="true"/>
          <p:nvPr/>
        </p:nvSpPr>
        <p:spPr>
          <a:xfrm rot="0">
            <a:off x="6464109" y="3799184"/>
            <a:ext cx="7784795" cy="1484820"/>
          </a:xfrm>
          <a:prstGeom prst="rect">
            <a:avLst/>
          </a:prstGeom>
        </p:spPr>
        <p:txBody>
          <a:bodyPr anchor="t" rtlCol="false" tIns="0" lIns="0" bIns="0" rIns="0">
            <a:spAutoFit/>
          </a:bodyPr>
          <a:lstStyle/>
          <a:p>
            <a:pPr>
              <a:lnSpc>
                <a:spcPts val="2925"/>
              </a:lnSpc>
            </a:pPr>
            <a:r>
              <a:rPr lang="en-US" sz="1805">
                <a:solidFill>
                  <a:srgbClr val="FFFFFF"/>
                </a:solidFill>
                <a:latin typeface="Poppins Light"/>
              </a:rPr>
              <a:t>In addition to the microcontroller, our wearable device incorporates several key components. Push buttons play a crucial role, serving as interrupt triggers for functions such as left-click, right-click, and initiating cursor movement.</a:t>
            </a:r>
          </a:p>
        </p:txBody>
      </p:sp>
      <p:sp>
        <p:nvSpPr>
          <p:cNvPr name="TextBox 13" id="13"/>
          <p:cNvSpPr txBox="true"/>
          <p:nvPr/>
        </p:nvSpPr>
        <p:spPr>
          <a:xfrm rot="0">
            <a:off x="6719179" y="5598329"/>
            <a:ext cx="7991012" cy="1230557"/>
          </a:xfrm>
          <a:prstGeom prst="rect">
            <a:avLst/>
          </a:prstGeom>
        </p:spPr>
        <p:txBody>
          <a:bodyPr anchor="t" rtlCol="false" tIns="0" lIns="0" bIns="0" rIns="0">
            <a:spAutoFit/>
          </a:bodyPr>
          <a:lstStyle/>
          <a:p>
            <a:pPr>
              <a:lnSpc>
                <a:spcPts val="4458"/>
              </a:lnSpc>
            </a:pPr>
            <a:r>
              <a:rPr lang="en-US" sz="6192">
                <a:solidFill>
                  <a:srgbClr val="6866E1"/>
                </a:solidFill>
                <a:latin typeface="Computer Says No"/>
              </a:rPr>
              <a:t> UART SERIAL ADAPTOR MODULE</a:t>
            </a:r>
          </a:p>
          <a:p>
            <a:pPr marL="0" indent="0" lvl="0">
              <a:lnSpc>
                <a:spcPts val="4458"/>
              </a:lnSpc>
              <a:spcBef>
                <a:spcPct val="0"/>
              </a:spcBef>
            </a:pPr>
          </a:p>
        </p:txBody>
      </p:sp>
      <p:sp>
        <p:nvSpPr>
          <p:cNvPr name="TextBox 14" id="14"/>
          <p:cNvSpPr txBox="true"/>
          <p:nvPr/>
        </p:nvSpPr>
        <p:spPr>
          <a:xfrm rot="0">
            <a:off x="7287073" y="5985008"/>
            <a:ext cx="6535491" cy="2404554"/>
          </a:xfrm>
          <a:prstGeom prst="rect">
            <a:avLst/>
          </a:prstGeom>
        </p:spPr>
        <p:txBody>
          <a:bodyPr anchor="t" rtlCol="false" tIns="0" lIns="0" bIns="0" rIns="0">
            <a:spAutoFit/>
          </a:bodyPr>
          <a:lstStyle/>
          <a:p>
            <a:pPr marL="368316" indent="-184158" lvl="1">
              <a:lnSpc>
                <a:spcPts val="2763"/>
              </a:lnSpc>
              <a:buFont typeface="Arial"/>
              <a:buChar char="•"/>
            </a:pPr>
            <a:r>
              <a:rPr lang="en-US" sz="1705">
                <a:solidFill>
                  <a:srgbClr val="FFFFFF"/>
                </a:solidFill>
                <a:latin typeface="Poppins Light"/>
              </a:rPr>
              <a:t>To facilitate communication between the computer and the microcontroller, we implemented UART (Universal Asynchronous Receiver-Transmitter). This choice not only offered seamless data transfer but also kept the design compact and budget-friendly.</a:t>
            </a:r>
          </a:p>
          <a:p>
            <a:pPr marL="368316" indent="-184158" lvl="1">
              <a:lnSpc>
                <a:spcPts val="2763"/>
              </a:lnSpc>
              <a:buFont typeface="Arial"/>
              <a:buChar char="•"/>
            </a:pPr>
          </a:p>
          <a:p>
            <a:pPr>
              <a:lnSpc>
                <a:spcPts val="2763"/>
              </a:lnSpc>
            </a:pPr>
          </a:p>
        </p:txBody>
      </p:sp>
      <p:sp>
        <p:nvSpPr>
          <p:cNvPr name="TextBox 15" id="15"/>
          <p:cNvSpPr txBox="true"/>
          <p:nvPr/>
        </p:nvSpPr>
        <p:spPr>
          <a:xfrm rot="0">
            <a:off x="5972538" y="7873761"/>
            <a:ext cx="5779688" cy="670691"/>
          </a:xfrm>
          <a:prstGeom prst="rect">
            <a:avLst/>
          </a:prstGeom>
        </p:spPr>
        <p:txBody>
          <a:bodyPr anchor="t" rtlCol="false" tIns="0" lIns="0" bIns="0" rIns="0">
            <a:spAutoFit/>
          </a:bodyPr>
          <a:lstStyle/>
          <a:p>
            <a:pPr marL="0" indent="0" lvl="0">
              <a:lnSpc>
                <a:spcPts val="4458"/>
              </a:lnSpc>
              <a:spcBef>
                <a:spcPct val="0"/>
              </a:spcBef>
            </a:pPr>
            <a:r>
              <a:rPr lang="en-US" sz="6192">
                <a:solidFill>
                  <a:srgbClr val="6866E1"/>
                </a:solidFill>
                <a:latin typeface="Computer Says No"/>
              </a:rPr>
              <a:t>IR LED AND PHOTO DIODE</a:t>
            </a:r>
          </a:p>
        </p:txBody>
      </p:sp>
      <p:sp>
        <p:nvSpPr>
          <p:cNvPr name="TextBox 16" id="16"/>
          <p:cNvSpPr txBox="true"/>
          <p:nvPr/>
        </p:nvSpPr>
        <p:spPr>
          <a:xfrm rot="0">
            <a:off x="4513279" y="8510478"/>
            <a:ext cx="10351371" cy="2336736"/>
          </a:xfrm>
          <a:prstGeom prst="rect">
            <a:avLst/>
          </a:prstGeom>
        </p:spPr>
        <p:txBody>
          <a:bodyPr anchor="t" rtlCol="false" tIns="0" lIns="0" bIns="0" rIns="0">
            <a:spAutoFit/>
          </a:bodyPr>
          <a:lstStyle/>
          <a:p>
            <a:pPr marL="411495" indent="-205748" lvl="1">
              <a:lnSpc>
                <a:spcPts val="3087"/>
              </a:lnSpc>
              <a:buFont typeface="Arial"/>
              <a:buChar char="•"/>
            </a:pPr>
            <a:r>
              <a:rPr lang="en-US" sz="1905">
                <a:solidFill>
                  <a:srgbClr val="FFFFFF"/>
                </a:solidFill>
                <a:latin typeface="Poppins Light"/>
              </a:rPr>
              <a:t>To enable distance measurement, we integrated an IR (Infrared) LED and a photodiode into our design. These components were not only budget-friendly but also allowed for easy placement, given their compatibility with the design's non-circuit module structure. This setup effectively supports the device's functionality.</a:t>
            </a:r>
          </a:p>
          <a:p>
            <a:pPr>
              <a:lnSpc>
                <a:spcPts val="3087"/>
              </a:lnSpc>
            </a:pPr>
          </a:p>
          <a:p>
            <a:pPr>
              <a:lnSpc>
                <a:spcPts val="3087"/>
              </a:lnSpc>
            </a:pPr>
          </a:p>
        </p:txBody>
      </p:sp>
      <p:sp>
        <p:nvSpPr>
          <p:cNvPr name="Freeform 17" id="17"/>
          <p:cNvSpPr/>
          <p:nvPr/>
        </p:nvSpPr>
        <p:spPr>
          <a:xfrm flipH="false" flipV="false" rot="0">
            <a:off x="3023068" y="3842488"/>
            <a:ext cx="1256899" cy="1256899"/>
          </a:xfrm>
          <a:custGeom>
            <a:avLst/>
            <a:gdLst/>
            <a:ahLst/>
            <a:cxnLst/>
            <a:rect r="r" b="b" t="t" l="l"/>
            <a:pathLst>
              <a:path h="1256899" w="1256899">
                <a:moveTo>
                  <a:pt x="0" y="0"/>
                </a:moveTo>
                <a:lnTo>
                  <a:pt x="1256899" y="0"/>
                </a:lnTo>
                <a:lnTo>
                  <a:pt x="1256899" y="1256898"/>
                </a:lnTo>
                <a:lnTo>
                  <a:pt x="0" y="1256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874708" y="5642386"/>
            <a:ext cx="1326860" cy="1256899"/>
          </a:xfrm>
          <a:custGeom>
            <a:avLst/>
            <a:gdLst/>
            <a:ahLst/>
            <a:cxnLst/>
            <a:rect r="r" b="b" t="t" l="l"/>
            <a:pathLst>
              <a:path h="1256899" w="1326860">
                <a:moveTo>
                  <a:pt x="0" y="0"/>
                </a:moveTo>
                <a:lnTo>
                  <a:pt x="1326860" y="0"/>
                </a:lnTo>
                <a:lnTo>
                  <a:pt x="1326860" y="1256898"/>
                </a:lnTo>
                <a:lnTo>
                  <a:pt x="0" y="1256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9" id="19"/>
          <p:cNvSpPr/>
          <p:nvPr/>
        </p:nvSpPr>
        <p:spPr>
          <a:xfrm flipH="false" flipV="false" rot="0">
            <a:off x="1112423" y="5642386"/>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0" id="20"/>
          <p:cNvSpPr/>
          <p:nvPr/>
        </p:nvSpPr>
        <p:spPr>
          <a:xfrm flipH="false" flipV="false" rot="0">
            <a:off x="3013603" y="7473609"/>
            <a:ext cx="1551199" cy="1204295"/>
          </a:xfrm>
          <a:custGeom>
            <a:avLst/>
            <a:gdLst/>
            <a:ahLst/>
            <a:cxnLst/>
            <a:rect r="r" b="b" t="t" l="l"/>
            <a:pathLst>
              <a:path h="1204295" w="1551199">
                <a:moveTo>
                  <a:pt x="0" y="0"/>
                </a:moveTo>
                <a:lnTo>
                  <a:pt x="1551200" y="0"/>
                </a:lnTo>
                <a:lnTo>
                  <a:pt x="1551200" y="1204294"/>
                </a:lnTo>
                <a:lnTo>
                  <a:pt x="0" y="12042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4563579" cy="5467870"/>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5674154" y="541741"/>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CIRCUIT DIAGRAM</a:t>
            </a:r>
          </a:p>
        </p:txBody>
      </p:sp>
      <p:sp>
        <p:nvSpPr>
          <p:cNvPr name="Freeform 5" id="5"/>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9" id="9"/>
          <p:cNvSpPr/>
          <p:nvPr/>
        </p:nvSpPr>
        <p:spPr>
          <a:xfrm flipH="false" flipV="false" rot="0">
            <a:off x="4710248" y="2625811"/>
            <a:ext cx="8867504" cy="6193316"/>
          </a:xfrm>
          <a:custGeom>
            <a:avLst/>
            <a:gdLst/>
            <a:ahLst/>
            <a:cxnLst/>
            <a:rect r="r" b="b" t="t" l="l"/>
            <a:pathLst>
              <a:path h="6193316" w="8867504">
                <a:moveTo>
                  <a:pt x="0" y="0"/>
                </a:moveTo>
                <a:lnTo>
                  <a:pt x="8867504" y="0"/>
                </a:lnTo>
                <a:lnTo>
                  <a:pt x="8867504" y="6193316"/>
                </a:lnTo>
                <a:lnTo>
                  <a:pt x="0" y="6193316"/>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4186" y="406589"/>
            <a:ext cx="4563579" cy="5467870"/>
            <a:chOff x="0" y="0"/>
            <a:chExt cx="8585708" cy="10287000"/>
          </a:xfrm>
        </p:grpSpPr>
        <p:sp>
          <p:nvSpPr>
            <p:cNvPr name="Freeform 3" id="3"/>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TextBox 4" id="4"/>
          <p:cNvSpPr txBox="true"/>
          <p:nvPr/>
        </p:nvSpPr>
        <p:spPr>
          <a:xfrm rot="0">
            <a:off x="5674154" y="541741"/>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CIRCUIT DIAGRAM</a:t>
            </a:r>
          </a:p>
        </p:txBody>
      </p:sp>
      <p:sp>
        <p:nvSpPr>
          <p:cNvPr name="Freeform 5" id="5"/>
          <p:cNvSpPr/>
          <p:nvPr/>
        </p:nvSpPr>
        <p:spPr>
          <a:xfrm flipH="true" flipV="false" rot="0">
            <a:off x="14548536" y="7642525"/>
            <a:ext cx="4224398" cy="3231550"/>
          </a:xfrm>
          <a:custGeom>
            <a:avLst/>
            <a:gdLst/>
            <a:ahLst/>
            <a:cxnLst/>
            <a:rect r="r" b="b" t="t" l="l"/>
            <a:pathLst>
              <a:path h="3231550" w="4224398">
                <a:moveTo>
                  <a:pt x="4224398" y="0"/>
                </a:moveTo>
                <a:lnTo>
                  <a:pt x="0" y="0"/>
                </a:lnTo>
                <a:lnTo>
                  <a:pt x="0" y="3231550"/>
                </a:lnTo>
                <a:lnTo>
                  <a:pt x="4224398" y="3231550"/>
                </a:lnTo>
                <a:lnTo>
                  <a:pt x="4224398" y="0"/>
                </a:lnTo>
                <a:close/>
              </a:path>
            </a:pathLst>
          </a:custGeom>
          <a:blipFill>
            <a:blip r:embed="rId3"/>
            <a:stretch>
              <a:fillRect l="0" t="0" r="0" b="0"/>
            </a:stretch>
          </a:blipFill>
        </p:spPr>
      </p:sp>
      <p:sp>
        <p:nvSpPr>
          <p:cNvPr name="Freeform 6" id="6"/>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9" id="9"/>
          <p:cNvSpPr/>
          <p:nvPr/>
        </p:nvSpPr>
        <p:spPr>
          <a:xfrm flipH="false" flipV="false" rot="0">
            <a:off x="5398358" y="3676135"/>
            <a:ext cx="7073090" cy="5847428"/>
          </a:xfrm>
          <a:custGeom>
            <a:avLst/>
            <a:gdLst/>
            <a:ahLst/>
            <a:cxnLst/>
            <a:rect r="r" b="b" t="t" l="l"/>
            <a:pathLst>
              <a:path h="5847428" w="7073090">
                <a:moveTo>
                  <a:pt x="0" y="0"/>
                </a:moveTo>
                <a:lnTo>
                  <a:pt x="7073090" y="0"/>
                </a:lnTo>
                <a:lnTo>
                  <a:pt x="7073090" y="5847428"/>
                </a:lnTo>
                <a:lnTo>
                  <a:pt x="0" y="5847428"/>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983831" y="2099797"/>
            <a:ext cx="11581012" cy="1265125"/>
          </a:xfrm>
          <a:prstGeom prst="rect">
            <a:avLst/>
          </a:prstGeom>
        </p:spPr>
        <p:txBody>
          <a:bodyPr anchor="t" rtlCol="false" tIns="0" lIns="0" bIns="0" rIns="0">
            <a:spAutoFit/>
          </a:bodyPr>
          <a:lstStyle/>
          <a:p>
            <a:pPr algn="ctr" marL="0" indent="0" lvl="0">
              <a:lnSpc>
                <a:spcPts val="8411"/>
              </a:lnSpc>
              <a:spcBef>
                <a:spcPct val="0"/>
              </a:spcBef>
            </a:pPr>
            <a:r>
              <a:rPr lang="en-US" sz="11682">
                <a:solidFill>
                  <a:srgbClr val="6866E1"/>
                </a:solidFill>
                <a:latin typeface="Computer Says No"/>
              </a:rPr>
              <a:t>PROCESS</a:t>
            </a:r>
          </a:p>
        </p:txBody>
      </p:sp>
      <p:sp>
        <p:nvSpPr>
          <p:cNvPr name="TextBox 7" id="7"/>
          <p:cNvSpPr txBox="true"/>
          <p:nvPr/>
        </p:nvSpPr>
        <p:spPr>
          <a:xfrm rot="0">
            <a:off x="4742828" y="4584668"/>
            <a:ext cx="10469841" cy="2162001"/>
          </a:xfrm>
          <a:prstGeom prst="rect">
            <a:avLst/>
          </a:prstGeom>
        </p:spPr>
        <p:txBody>
          <a:bodyPr anchor="t" rtlCol="false" tIns="0" lIns="0" bIns="0" rIns="0">
            <a:spAutoFit/>
          </a:bodyPr>
          <a:lstStyle/>
          <a:p>
            <a:pPr marL="579007" indent="-289503" lvl="1">
              <a:lnSpc>
                <a:spcPts val="4344"/>
              </a:lnSpc>
              <a:buFont typeface="Arial"/>
              <a:buChar char="•"/>
            </a:pPr>
            <a:r>
              <a:rPr lang="en-US" sz="2681">
                <a:solidFill>
                  <a:srgbClr val="FFFFFF"/>
                </a:solidFill>
                <a:latin typeface="Poppins Light"/>
              </a:rPr>
              <a:t>The ATmega32 microcontroller is responsible for reading data from the photodiode. It utilizes the Analog-to-Digital Converter (ADC) to convert incoming analog voltage values into digital data that can be processed.</a:t>
            </a:r>
          </a:p>
        </p:txBody>
      </p:sp>
      <p:sp>
        <p:nvSpPr>
          <p:cNvPr name="AutoShape 8" id="8"/>
          <p:cNvSpPr/>
          <p:nvPr/>
        </p:nvSpPr>
        <p:spPr>
          <a:xfrm flipV="true">
            <a:off x="4412617" y="7568614"/>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4129915"/>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1" id="11"/>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34097" y="565038"/>
            <a:ext cx="5726139" cy="2500874"/>
          </a:xfrm>
          <a:custGeom>
            <a:avLst/>
            <a:gdLst/>
            <a:ahLst/>
            <a:cxnLst/>
            <a:rect r="r" b="b" t="t" l="l"/>
            <a:pathLst>
              <a:path h="2500874" w="5726139">
                <a:moveTo>
                  <a:pt x="0" y="0"/>
                </a:moveTo>
                <a:lnTo>
                  <a:pt x="5726138" y="0"/>
                </a:lnTo>
                <a:lnTo>
                  <a:pt x="5726138" y="2500873"/>
                </a:lnTo>
                <a:lnTo>
                  <a:pt x="0" y="2500873"/>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5977316" y="1571625"/>
            <a:ext cx="9446473"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CONTENTS</a:t>
            </a:r>
          </a:p>
        </p:txBody>
      </p:sp>
      <p:sp>
        <p:nvSpPr>
          <p:cNvPr name="TextBox 9" id="9"/>
          <p:cNvSpPr txBox="true"/>
          <p:nvPr/>
        </p:nvSpPr>
        <p:spPr>
          <a:xfrm rot="0">
            <a:off x="3779185" y="2658457"/>
            <a:ext cx="8272514" cy="489430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a:t>
            </a:r>
          </a:p>
          <a:p>
            <a:pPr marL="660796" indent="-330398" lvl="1">
              <a:lnSpc>
                <a:spcPts val="4284"/>
              </a:lnSpc>
              <a:buFont typeface="Arial"/>
              <a:buChar char="•"/>
            </a:pPr>
            <a:r>
              <a:rPr lang="en-US" sz="3060">
                <a:solidFill>
                  <a:srgbClr val="FFFFFF"/>
                </a:solidFill>
                <a:latin typeface="Poppins Light"/>
              </a:rPr>
              <a:t>Solution</a:t>
            </a:r>
          </a:p>
          <a:p>
            <a:pPr marL="660796" indent="-330398" lvl="1">
              <a:lnSpc>
                <a:spcPts val="4284"/>
              </a:lnSpc>
              <a:buFont typeface="Arial"/>
              <a:buChar char="•"/>
            </a:pPr>
            <a:r>
              <a:rPr lang="en-US" sz="3060">
                <a:solidFill>
                  <a:srgbClr val="FFFFFF"/>
                </a:solidFill>
                <a:latin typeface="Poppins Light"/>
              </a:rPr>
              <a:t>How does this work?</a:t>
            </a:r>
          </a:p>
          <a:p>
            <a:pPr marL="660796" indent="-330398" lvl="1">
              <a:lnSpc>
                <a:spcPts val="4284"/>
              </a:lnSpc>
              <a:buFont typeface="Arial"/>
              <a:buChar char="•"/>
            </a:pPr>
            <a:r>
              <a:rPr lang="en-US" sz="3060">
                <a:solidFill>
                  <a:srgbClr val="FFFFFF"/>
                </a:solidFill>
                <a:latin typeface="Poppins Light"/>
              </a:rPr>
              <a:t>Functionalities</a:t>
            </a:r>
          </a:p>
          <a:p>
            <a:pPr marL="660796" indent="-330398" lvl="1">
              <a:lnSpc>
                <a:spcPts val="4284"/>
              </a:lnSpc>
              <a:buFont typeface="Arial"/>
              <a:buChar char="•"/>
            </a:pPr>
            <a:r>
              <a:rPr lang="en-US" sz="3060">
                <a:solidFill>
                  <a:srgbClr val="FFFFFF"/>
                </a:solidFill>
                <a:latin typeface="Poppins Light"/>
              </a:rPr>
              <a:t>Functionalities of the ATmega32 </a:t>
            </a:r>
          </a:p>
          <a:p>
            <a:pPr marL="660796" indent="-330398" lvl="1">
              <a:lnSpc>
                <a:spcPts val="4284"/>
              </a:lnSpc>
              <a:buFont typeface="Arial"/>
              <a:buChar char="•"/>
            </a:pPr>
            <a:r>
              <a:rPr lang="en-US" sz="3060">
                <a:solidFill>
                  <a:srgbClr val="FFFFFF"/>
                </a:solidFill>
                <a:latin typeface="Poppins Light"/>
              </a:rPr>
              <a:t>Hardware and Microcontroller</a:t>
            </a:r>
          </a:p>
          <a:p>
            <a:pPr marL="660796" indent="-330398" lvl="1">
              <a:lnSpc>
                <a:spcPts val="4284"/>
              </a:lnSpc>
              <a:buFont typeface="Arial"/>
              <a:buChar char="•"/>
            </a:pPr>
            <a:r>
              <a:rPr lang="en-US" sz="3060">
                <a:solidFill>
                  <a:srgbClr val="FFFFFF"/>
                </a:solidFill>
                <a:latin typeface="Poppins Light"/>
              </a:rPr>
              <a:t>Circuit diagram</a:t>
            </a:r>
          </a:p>
          <a:p>
            <a:pPr marL="660796" indent="-330398" lvl="1">
              <a:lnSpc>
                <a:spcPts val="4284"/>
              </a:lnSpc>
              <a:buFont typeface="Arial"/>
              <a:buChar char="•"/>
            </a:pPr>
            <a:r>
              <a:rPr lang="en-US" sz="3060">
                <a:solidFill>
                  <a:srgbClr val="FFFFFF"/>
                </a:solidFill>
                <a:latin typeface="Poppins Light"/>
              </a:rPr>
              <a:t>Process</a:t>
            </a:r>
          </a:p>
          <a:p>
            <a:pPr marL="660796" indent="-330398" lvl="1">
              <a:lnSpc>
                <a:spcPts val="4284"/>
              </a:lnSpc>
              <a:buFont typeface="Arial"/>
              <a:buChar char="•"/>
            </a:pPr>
            <a:r>
              <a:rPr lang="en-US" sz="3060">
                <a:solidFill>
                  <a:srgbClr val="FFFFFF"/>
                </a:solidFill>
                <a:latin typeface="Poppins Light"/>
              </a:rPr>
              <a:t>Main Pr﻿oblems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983831" y="2099797"/>
            <a:ext cx="11581012" cy="1265125"/>
          </a:xfrm>
          <a:prstGeom prst="rect">
            <a:avLst/>
          </a:prstGeom>
        </p:spPr>
        <p:txBody>
          <a:bodyPr anchor="t" rtlCol="false" tIns="0" lIns="0" bIns="0" rIns="0">
            <a:spAutoFit/>
          </a:bodyPr>
          <a:lstStyle/>
          <a:p>
            <a:pPr algn="ctr" marL="0" indent="0" lvl="0">
              <a:lnSpc>
                <a:spcPts val="8411"/>
              </a:lnSpc>
              <a:spcBef>
                <a:spcPct val="0"/>
              </a:spcBef>
            </a:pPr>
            <a:r>
              <a:rPr lang="en-US" sz="11682">
                <a:solidFill>
                  <a:srgbClr val="6866E1"/>
                </a:solidFill>
                <a:latin typeface="Computer Says No"/>
              </a:rPr>
              <a:t>PROCESS</a:t>
            </a:r>
          </a:p>
        </p:txBody>
      </p:sp>
      <p:sp>
        <p:nvSpPr>
          <p:cNvPr name="TextBox 7" id="7"/>
          <p:cNvSpPr txBox="true"/>
          <p:nvPr/>
        </p:nvSpPr>
        <p:spPr>
          <a:xfrm rot="0">
            <a:off x="4711936" y="3601386"/>
            <a:ext cx="10469841" cy="5962476"/>
          </a:xfrm>
          <a:prstGeom prst="rect">
            <a:avLst/>
          </a:prstGeom>
        </p:spPr>
        <p:txBody>
          <a:bodyPr anchor="t" rtlCol="false" tIns="0" lIns="0" bIns="0" rIns="0">
            <a:spAutoFit/>
          </a:bodyPr>
          <a:lstStyle/>
          <a:p>
            <a:pPr marL="579007" indent="-289503" lvl="1">
              <a:lnSpc>
                <a:spcPts val="4344"/>
              </a:lnSpc>
              <a:buFont typeface="Arial"/>
              <a:buChar char="•"/>
            </a:pPr>
            <a:r>
              <a:rPr lang="en-US" sz="2681">
                <a:solidFill>
                  <a:srgbClr val="FFFFFF"/>
                </a:solidFill>
                <a:latin typeface="Poppins Light"/>
              </a:rPr>
              <a:t>The captured data is then processed within the microcontroller. Once processed, the information is ready for transmission to a computer.</a:t>
            </a:r>
          </a:p>
          <a:p>
            <a:pPr marL="579007" indent="-289503" lvl="1">
              <a:lnSpc>
                <a:spcPts val="4344"/>
              </a:lnSpc>
              <a:buFont typeface="Arial"/>
              <a:buChar char="•"/>
            </a:pPr>
            <a:r>
              <a:rPr lang="en-US" sz="2681">
                <a:solidFill>
                  <a:srgbClr val="FFFFFF"/>
                </a:solidFill>
                <a:latin typeface="Poppins Light"/>
              </a:rPr>
              <a:t>To achieve this communication, the ATmega32's TX (Transmit) pin is connected to the UART's RX (Receive) pin, enabling data to flow from the microcontroller to the computer.</a:t>
            </a:r>
          </a:p>
          <a:p>
            <a:pPr marL="579007" indent="-289503" lvl="1">
              <a:lnSpc>
                <a:spcPts val="4344"/>
              </a:lnSpc>
              <a:buFont typeface="Arial"/>
              <a:buChar char="•"/>
            </a:pPr>
            <a:r>
              <a:rPr lang="en-US" sz="2681">
                <a:solidFill>
                  <a:srgbClr val="FFFFFF"/>
                </a:solidFill>
                <a:latin typeface="Poppins Light"/>
              </a:rPr>
              <a:t>Additionally, the ATmega32's RX (Receive) pin is connected to the UART's TX (Transmit) pin, ensuring a two-way data exchange.</a:t>
            </a:r>
          </a:p>
          <a:p>
            <a:pPr>
              <a:lnSpc>
                <a:spcPts val="4344"/>
              </a:lnSpc>
            </a:pPr>
          </a:p>
        </p:txBody>
      </p:sp>
      <p:sp>
        <p:nvSpPr>
          <p:cNvPr name="Freeform 8" id="8"/>
          <p:cNvSpPr/>
          <p:nvPr/>
        </p:nvSpPr>
        <p:spPr>
          <a:xfrm flipH="false" flipV="false" rot="0">
            <a:off x="2525894" y="4296311"/>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758908" y="4591370"/>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0" id="10"/>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983831" y="2099797"/>
            <a:ext cx="11581012" cy="1265125"/>
          </a:xfrm>
          <a:prstGeom prst="rect">
            <a:avLst/>
          </a:prstGeom>
        </p:spPr>
        <p:txBody>
          <a:bodyPr anchor="t" rtlCol="false" tIns="0" lIns="0" bIns="0" rIns="0">
            <a:spAutoFit/>
          </a:bodyPr>
          <a:lstStyle/>
          <a:p>
            <a:pPr algn="ctr" marL="0" indent="0" lvl="0">
              <a:lnSpc>
                <a:spcPts val="8411"/>
              </a:lnSpc>
              <a:spcBef>
                <a:spcPct val="0"/>
              </a:spcBef>
            </a:pPr>
            <a:r>
              <a:rPr lang="en-US" sz="11682">
                <a:solidFill>
                  <a:srgbClr val="6866E1"/>
                </a:solidFill>
                <a:latin typeface="Computer Says No"/>
              </a:rPr>
              <a:t>PROCESS</a:t>
            </a:r>
          </a:p>
        </p:txBody>
      </p:sp>
      <p:sp>
        <p:nvSpPr>
          <p:cNvPr name="TextBox 7" id="7"/>
          <p:cNvSpPr txBox="true"/>
          <p:nvPr/>
        </p:nvSpPr>
        <p:spPr>
          <a:xfrm rot="0">
            <a:off x="4742828" y="3784357"/>
            <a:ext cx="10469841" cy="3131646"/>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In Python, we can seamlessly interface with our wearable device to capture serial data and translate it into real-time cursor movement.</a:t>
            </a:r>
          </a:p>
          <a:p>
            <a:pPr marL="471059" indent="-235530" lvl="1">
              <a:lnSpc>
                <a:spcPts val="3534"/>
              </a:lnSpc>
              <a:buFont typeface="Arial"/>
              <a:buChar char="•"/>
            </a:pPr>
            <a:r>
              <a:rPr lang="en-US" sz="2181">
                <a:solidFill>
                  <a:srgbClr val="FFFFFF"/>
                </a:solidFill>
                <a:latin typeface="Poppins Light"/>
              </a:rPr>
              <a:t>To achieve this, we employ three essential modules:</a:t>
            </a:r>
          </a:p>
          <a:p>
            <a:pPr marL="471059" indent="-235530" lvl="1">
              <a:lnSpc>
                <a:spcPts val="3534"/>
              </a:lnSpc>
              <a:buFont typeface="Arial"/>
              <a:buChar char="•"/>
            </a:pPr>
          </a:p>
          <a:p>
            <a:pPr marL="471059" indent="-235530" lvl="1">
              <a:lnSpc>
                <a:spcPts val="3534"/>
              </a:lnSpc>
              <a:buFont typeface="Arial"/>
              <a:buChar char="•"/>
            </a:pPr>
            <a:r>
              <a:rPr lang="en-US" sz="2181">
                <a:solidFill>
                  <a:srgbClr val="FFFFFF"/>
                </a:solidFill>
                <a:latin typeface="Poppins Semi-Bold"/>
              </a:rPr>
              <a:t>Serial Module</a:t>
            </a:r>
          </a:p>
          <a:p>
            <a:pPr marL="471059" indent="-235530" lvl="1">
              <a:lnSpc>
                <a:spcPts val="3534"/>
              </a:lnSpc>
              <a:buFont typeface="Arial"/>
              <a:buChar char="•"/>
            </a:pPr>
            <a:r>
              <a:rPr lang="en-US" sz="2181">
                <a:solidFill>
                  <a:srgbClr val="FFFFFF"/>
                </a:solidFill>
                <a:latin typeface="Poppins Semi-Bold"/>
              </a:rPr>
              <a:t>PyAutoGUI Module</a:t>
            </a:r>
          </a:p>
          <a:p>
            <a:pPr marL="471059" indent="-235530" lvl="1">
              <a:lnSpc>
                <a:spcPts val="3534"/>
              </a:lnSpc>
              <a:buFont typeface="Arial"/>
              <a:buChar char="•"/>
            </a:pPr>
            <a:r>
              <a:rPr lang="en-US" sz="2181">
                <a:solidFill>
                  <a:srgbClr val="FFFFFF"/>
                </a:solidFill>
                <a:latin typeface="Poppins Semi-Bold"/>
              </a:rPr>
              <a:t>Time Module</a:t>
            </a:r>
          </a:p>
        </p:txBody>
      </p:sp>
      <p:sp>
        <p:nvSpPr>
          <p:cNvPr name="AutoShape 8" id="8"/>
          <p:cNvSpPr/>
          <p:nvPr/>
        </p:nvSpPr>
        <p:spPr>
          <a:xfrm flipV="true">
            <a:off x="4412617" y="7691071"/>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4129915"/>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03</a:t>
            </a:r>
          </a:p>
        </p:txBody>
      </p:sp>
      <p:sp>
        <p:nvSpPr>
          <p:cNvPr name="Freeform 11" id="11"/>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571802"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2983831" y="2099797"/>
            <a:ext cx="11581012" cy="1265125"/>
          </a:xfrm>
          <a:prstGeom prst="rect">
            <a:avLst/>
          </a:prstGeom>
        </p:spPr>
        <p:txBody>
          <a:bodyPr anchor="t" rtlCol="false" tIns="0" lIns="0" bIns="0" rIns="0">
            <a:spAutoFit/>
          </a:bodyPr>
          <a:lstStyle/>
          <a:p>
            <a:pPr algn="ctr" marL="0" indent="0" lvl="0">
              <a:lnSpc>
                <a:spcPts val="8411"/>
              </a:lnSpc>
              <a:spcBef>
                <a:spcPct val="0"/>
              </a:spcBef>
            </a:pPr>
            <a:r>
              <a:rPr lang="en-US" sz="11682">
                <a:solidFill>
                  <a:srgbClr val="6866E1"/>
                </a:solidFill>
                <a:latin typeface="Computer Says No"/>
              </a:rPr>
              <a:t>PROCESS</a:t>
            </a:r>
          </a:p>
        </p:txBody>
      </p:sp>
      <p:sp>
        <p:nvSpPr>
          <p:cNvPr name="TextBox 7" id="7"/>
          <p:cNvSpPr txBox="true"/>
          <p:nvPr/>
        </p:nvSpPr>
        <p:spPr>
          <a:xfrm rot="0">
            <a:off x="4742828" y="3765307"/>
            <a:ext cx="10469841" cy="3522934"/>
          </a:xfrm>
          <a:prstGeom prst="rect">
            <a:avLst/>
          </a:prstGeom>
        </p:spPr>
        <p:txBody>
          <a:bodyPr anchor="t" rtlCol="false" tIns="0" lIns="0" bIns="0" rIns="0">
            <a:spAutoFit/>
          </a:bodyPr>
          <a:lstStyle/>
          <a:p>
            <a:pPr marL="622185" indent="-311093" lvl="1">
              <a:lnSpc>
                <a:spcPts val="4668"/>
              </a:lnSpc>
              <a:buFont typeface="Arial"/>
              <a:buChar char="•"/>
            </a:pPr>
            <a:r>
              <a:rPr lang="en-US" sz="2881">
                <a:solidFill>
                  <a:srgbClr val="FFFFFF"/>
                </a:solidFill>
                <a:latin typeface="Poppins Light"/>
              </a:rPr>
              <a:t>By harnessing the power of these Python modules, we bridge the gap between the data collected by the wearable device and the seamless cursor control on your computer screen. The result is a fluid and user-friendly experience that transforms finger movements into intuitive cursor navigation.</a:t>
            </a:r>
          </a:p>
        </p:txBody>
      </p:sp>
      <p:sp>
        <p:nvSpPr>
          <p:cNvPr name="AutoShape 8" id="8"/>
          <p:cNvSpPr/>
          <p:nvPr/>
        </p:nvSpPr>
        <p:spPr>
          <a:xfrm flipV="true">
            <a:off x="4412617" y="7691071"/>
            <a:ext cx="11130264" cy="84358"/>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812498" y="4129915"/>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03</a:t>
            </a:r>
          </a:p>
        </p:txBody>
      </p:sp>
      <p:sp>
        <p:nvSpPr>
          <p:cNvPr name="Freeform 11" id="11"/>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905827" y="2640810"/>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89203" y="4552737"/>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902582" y="6358793"/>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0" y="4552737"/>
            <a:ext cx="3497870" cy="3497870"/>
          </a:xfrm>
          <a:custGeom>
            <a:avLst/>
            <a:gdLst/>
            <a:ahLst/>
            <a:cxnLst/>
            <a:rect r="r" b="b" t="t" l="l"/>
            <a:pathLst>
              <a:path h="3497870" w="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3490057" y="1527586"/>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3531188" y="972058"/>
            <a:ext cx="6742955" cy="880436"/>
          </a:xfrm>
          <a:prstGeom prst="rect">
            <a:avLst/>
          </a:prstGeom>
        </p:spPr>
        <p:txBody>
          <a:bodyPr anchor="t" rtlCol="false" tIns="0" lIns="0" bIns="0" rIns="0">
            <a:spAutoFit/>
          </a:bodyPr>
          <a:lstStyle/>
          <a:p>
            <a:pPr marL="0" indent="0" lvl="0">
              <a:lnSpc>
                <a:spcPts val="5898"/>
              </a:lnSpc>
              <a:spcBef>
                <a:spcPct val="0"/>
              </a:spcBef>
            </a:pPr>
            <a:r>
              <a:rPr lang="en-US" sz="8192">
                <a:solidFill>
                  <a:srgbClr val="FFFFFF"/>
                </a:solidFill>
                <a:latin typeface="Computer Says No"/>
              </a:rPr>
              <a:t>MAIN PROBLEMS</a:t>
            </a:r>
          </a:p>
        </p:txBody>
      </p:sp>
      <p:sp>
        <p:nvSpPr>
          <p:cNvPr name="TextBox 10" id="10"/>
          <p:cNvSpPr txBox="true"/>
          <p:nvPr/>
        </p:nvSpPr>
        <p:spPr>
          <a:xfrm rot="0">
            <a:off x="4874708" y="2566518"/>
            <a:ext cx="8253313" cy="1388317"/>
          </a:xfrm>
          <a:prstGeom prst="rect">
            <a:avLst/>
          </a:prstGeom>
        </p:spPr>
        <p:txBody>
          <a:bodyPr anchor="t" rtlCol="false" tIns="0" lIns="0" bIns="0" rIns="0">
            <a:spAutoFit/>
          </a:bodyPr>
          <a:lstStyle/>
          <a:p>
            <a:pPr marL="0" indent="0" lvl="0">
              <a:lnSpc>
                <a:spcPts val="5034"/>
              </a:lnSpc>
              <a:spcBef>
                <a:spcPct val="0"/>
              </a:spcBef>
            </a:pPr>
            <a:r>
              <a:rPr lang="en-US" sz="6992">
                <a:solidFill>
                  <a:srgbClr val="FFFFFF"/>
                </a:solidFill>
                <a:latin typeface="Computer Says No"/>
              </a:rPr>
              <a:t> 1. FINDING THE PERFECT SENSOR</a:t>
            </a:r>
          </a:p>
        </p:txBody>
      </p:sp>
      <p:sp>
        <p:nvSpPr>
          <p:cNvPr name="Freeform 11" id="11"/>
          <p:cNvSpPr/>
          <p:nvPr/>
        </p:nvSpPr>
        <p:spPr>
          <a:xfrm flipH="false" flipV="false" rot="0">
            <a:off x="3023068" y="3842488"/>
            <a:ext cx="1256899" cy="1256899"/>
          </a:xfrm>
          <a:custGeom>
            <a:avLst/>
            <a:gdLst/>
            <a:ahLst/>
            <a:cxnLst/>
            <a:rect r="r" b="b" t="t" l="l"/>
            <a:pathLst>
              <a:path h="1256899" w="1256899">
                <a:moveTo>
                  <a:pt x="0" y="0"/>
                </a:moveTo>
                <a:lnTo>
                  <a:pt x="1256899" y="0"/>
                </a:lnTo>
                <a:lnTo>
                  <a:pt x="1256899" y="1256898"/>
                </a:lnTo>
                <a:lnTo>
                  <a:pt x="0" y="1256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4874708" y="5642386"/>
            <a:ext cx="1326860" cy="1256899"/>
          </a:xfrm>
          <a:custGeom>
            <a:avLst/>
            <a:gdLst/>
            <a:ahLst/>
            <a:cxnLst/>
            <a:rect r="r" b="b" t="t" l="l"/>
            <a:pathLst>
              <a:path h="1256899" w="1326860">
                <a:moveTo>
                  <a:pt x="0" y="0"/>
                </a:moveTo>
                <a:lnTo>
                  <a:pt x="1326860" y="0"/>
                </a:lnTo>
                <a:lnTo>
                  <a:pt x="1326860" y="1256898"/>
                </a:lnTo>
                <a:lnTo>
                  <a:pt x="0" y="1256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0">
            <a:off x="1112423" y="5642386"/>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4" id="14"/>
          <p:cNvSpPr/>
          <p:nvPr/>
        </p:nvSpPr>
        <p:spPr>
          <a:xfrm flipH="false" flipV="false" rot="0">
            <a:off x="3013603" y="7473609"/>
            <a:ext cx="1551199" cy="1204295"/>
          </a:xfrm>
          <a:custGeom>
            <a:avLst/>
            <a:gdLst/>
            <a:ahLst/>
            <a:cxnLst/>
            <a:rect r="r" b="b" t="t" l="l"/>
            <a:pathLst>
              <a:path h="1204295" w="1551199">
                <a:moveTo>
                  <a:pt x="0" y="0"/>
                </a:moveTo>
                <a:lnTo>
                  <a:pt x="1551200" y="0"/>
                </a:lnTo>
                <a:lnTo>
                  <a:pt x="1551200" y="1204294"/>
                </a:lnTo>
                <a:lnTo>
                  <a:pt x="0" y="12042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5" id="15"/>
          <p:cNvSpPr txBox="true"/>
          <p:nvPr/>
        </p:nvSpPr>
        <p:spPr>
          <a:xfrm rot="0">
            <a:off x="6773751" y="4467215"/>
            <a:ext cx="7589883" cy="2026492"/>
          </a:xfrm>
          <a:prstGeom prst="rect">
            <a:avLst/>
          </a:prstGeom>
        </p:spPr>
        <p:txBody>
          <a:bodyPr anchor="t" rtlCol="false" tIns="0" lIns="0" bIns="0" rIns="0">
            <a:spAutoFit/>
          </a:bodyPr>
          <a:lstStyle/>
          <a:p>
            <a:pPr>
              <a:lnSpc>
                <a:spcPts val="5034"/>
              </a:lnSpc>
              <a:spcBef>
                <a:spcPct val="0"/>
              </a:spcBef>
            </a:pPr>
            <a:r>
              <a:rPr lang="en-US" sz="6992">
                <a:solidFill>
                  <a:srgbClr val="FFFFFF"/>
                </a:solidFill>
                <a:latin typeface="Computer Says No"/>
              </a:rPr>
              <a:t>2. DEALING WITH LONG WIRE CONNECTIONS</a:t>
            </a:r>
          </a:p>
          <a:p>
            <a:pPr marL="0" indent="0" lvl="0">
              <a:lnSpc>
                <a:spcPts val="5034"/>
              </a:lnSpc>
              <a:spcBef>
                <a:spcPct val="0"/>
              </a:spcBef>
            </a:pPr>
          </a:p>
        </p:txBody>
      </p:sp>
      <p:sp>
        <p:nvSpPr>
          <p:cNvPr name="TextBox 16" id="16"/>
          <p:cNvSpPr txBox="true"/>
          <p:nvPr/>
        </p:nvSpPr>
        <p:spPr>
          <a:xfrm rot="0">
            <a:off x="7287073" y="6984158"/>
            <a:ext cx="6563239" cy="2026492"/>
          </a:xfrm>
          <a:prstGeom prst="rect">
            <a:avLst/>
          </a:prstGeom>
        </p:spPr>
        <p:txBody>
          <a:bodyPr anchor="t" rtlCol="false" tIns="0" lIns="0" bIns="0" rIns="0">
            <a:spAutoFit/>
          </a:bodyPr>
          <a:lstStyle/>
          <a:p>
            <a:pPr marL="0" indent="0" lvl="0">
              <a:lnSpc>
                <a:spcPts val="5034"/>
              </a:lnSpc>
              <a:spcBef>
                <a:spcPct val="0"/>
              </a:spcBef>
            </a:pPr>
            <a:r>
              <a:rPr lang="en-US" sz="6992">
                <a:solidFill>
                  <a:srgbClr val="FFFFFF"/>
                </a:solidFill>
                <a:latin typeface="Computer Says No"/>
              </a:rPr>
              <a:t>3.INTEGRATING COMPONENTS INTO THE RING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V="true">
            <a:off x="1417843" y="6938896"/>
            <a:ext cx="6920742" cy="1905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8842085" y="1153603"/>
            <a:ext cx="8735089" cy="5823392"/>
          </a:xfrm>
          <a:custGeom>
            <a:avLst/>
            <a:gdLst/>
            <a:ahLst/>
            <a:cxnLst/>
            <a:rect r="r" b="b" t="t" l="l"/>
            <a:pathLst>
              <a:path h="5823392" w="8735089">
                <a:moveTo>
                  <a:pt x="0" y="0"/>
                </a:moveTo>
                <a:lnTo>
                  <a:pt x="8735089" y="0"/>
                </a:lnTo>
                <a:lnTo>
                  <a:pt x="8735089" y="5823393"/>
                </a:lnTo>
                <a:lnTo>
                  <a:pt x="0" y="5823393"/>
                </a:lnTo>
                <a:lnTo>
                  <a:pt x="0" y="0"/>
                </a:lnTo>
                <a:close/>
              </a:path>
            </a:pathLst>
          </a:custGeom>
          <a:blipFill>
            <a:blip r:embed="rId2"/>
            <a:stretch>
              <a:fillRect l="0" t="0" r="0" b="0"/>
            </a:stretch>
          </a:blipFill>
        </p:spPr>
      </p:sp>
      <p:sp>
        <p:nvSpPr>
          <p:cNvPr name="TextBox 4" id="4"/>
          <p:cNvSpPr txBox="true"/>
          <p:nvPr/>
        </p:nvSpPr>
        <p:spPr>
          <a:xfrm rot="0">
            <a:off x="886159" y="718140"/>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5" id="5"/>
          <p:cNvSpPr txBox="true"/>
          <p:nvPr/>
        </p:nvSpPr>
        <p:spPr>
          <a:xfrm rot="0">
            <a:off x="1417847" y="2294378"/>
            <a:ext cx="6920791" cy="4472606"/>
          </a:xfrm>
          <a:prstGeom prst="rect">
            <a:avLst/>
          </a:prstGeom>
        </p:spPr>
        <p:txBody>
          <a:bodyPr anchor="t" rtlCol="false" tIns="0" lIns="0" bIns="0" rIns="0">
            <a:spAutoFit/>
          </a:bodyPr>
          <a:lstStyle/>
          <a:p>
            <a:pPr>
              <a:lnSpc>
                <a:spcPts val="3903"/>
              </a:lnSpc>
            </a:pPr>
            <a:r>
              <a:rPr lang="en-US" sz="2788">
                <a:solidFill>
                  <a:srgbClr val="FFFFFF"/>
                </a:solidFill>
                <a:latin typeface="Poppins Light"/>
              </a:rPr>
              <a:t>In the world of modern computing, the need for more intuitive and portable computer input devices has become increasingly pronounced. The traditional computer mouse, while a stalwart tool for navigating digital landscapes, comes with inherent limitations that impact the user experience.</a:t>
            </a:r>
          </a:p>
        </p:txBody>
      </p:sp>
      <p:sp>
        <p:nvSpPr>
          <p:cNvPr name="TextBox 6" id="6"/>
          <p:cNvSpPr txBox="true"/>
          <p:nvPr/>
        </p:nvSpPr>
        <p:spPr>
          <a:xfrm rot="0">
            <a:off x="1417791" y="7180540"/>
            <a:ext cx="3460423" cy="1009445"/>
          </a:xfrm>
          <a:prstGeom prst="rect">
            <a:avLst/>
          </a:prstGeom>
        </p:spPr>
        <p:txBody>
          <a:bodyPr anchor="t" rtlCol="false" tIns="0" lIns="0" bIns="0" rIns="0">
            <a:spAutoFit/>
          </a:bodyPr>
          <a:lstStyle/>
          <a:p>
            <a:pPr>
              <a:lnSpc>
                <a:spcPts val="7886"/>
              </a:lnSpc>
            </a:pPr>
            <a:r>
              <a:rPr lang="en-US" sz="5633">
                <a:solidFill>
                  <a:srgbClr val="FFFFFF"/>
                </a:solidFill>
                <a:latin typeface="Poppins Medium"/>
              </a:rPr>
              <a:t>Problems </a:t>
            </a:r>
          </a:p>
        </p:txBody>
      </p:sp>
      <p:sp>
        <p:nvSpPr>
          <p:cNvPr name="TextBox 7" id="7"/>
          <p:cNvSpPr txBox="true"/>
          <p:nvPr/>
        </p:nvSpPr>
        <p:spPr>
          <a:xfrm rot="0">
            <a:off x="5285743" y="7237690"/>
            <a:ext cx="11005158" cy="2731436"/>
          </a:xfrm>
          <a:prstGeom prst="rect">
            <a:avLst/>
          </a:prstGeom>
        </p:spPr>
        <p:txBody>
          <a:bodyPr anchor="t" rtlCol="false" tIns="0" lIns="0" bIns="0" rIns="0">
            <a:spAutoFit/>
          </a:bodyPr>
          <a:lstStyle/>
          <a:p>
            <a:pPr marL="666733" indent="-333366" lvl="1">
              <a:lnSpc>
                <a:spcPts val="4323"/>
              </a:lnSpc>
              <a:buFont typeface="Arial"/>
              <a:buChar char="•"/>
            </a:pPr>
            <a:r>
              <a:rPr lang="en-US" sz="3088">
                <a:solidFill>
                  <a:srgbClr val="FFFFFF"/>
                </a:solidFill>
                <a:latin typeface="Poppins"/>
              </a:rPr>
              <a:t>Using one hand for mouse?</a:t>
            </a:r>
          </a:p>
          <a:p>
            <a:pPr marL="666733" indent="-333366" lvl="1">
              <a:lnSpc>
                <a:spcPts val="4323"/>
              </a:lnSpc>
              <a:buFont typeface="Arial"/>
              <a:buChar char="•"/>
            </a:pPr>
            <a:r>
              <a:rPr lang="en-US" sz="3088">
                <a:solidFill>
                  <a:srgbClr val="FFFFFF"/>
                </a:solidFill>
                <a:latin typeface="Poppins"/>
              </a:rPr>
              <a:t>Can a person who can only use their fingers operate the mouse?</a:t>
            </a:r>
          </a:p>
          <a:p>
            <a:pPr marL="666733" indent="-333366" lvl="1">
              <a:lnSpc>
                <a:spcPts val="4323"/>
              </a:lnSpc>
              <a:buFont typeface="Arial"/>
              <a:buChar char="•"/>
            </a:pPr>
            <a:r>
              <a:rPr lang="en-US" sz="3088">
                <a:solidFill>
                  <a:srgbClr val="FFFFFF"/>
                </a:solidFill>
                <a:latin typeface="Poppins"/>
              </a:rPr>
              <a:t>Do we need a table for using this mouse?</a:t>
            </a:r>
          </a:p>
          <a:p>
            <a:pPr>
              <a:lnSpc>
                <a:spcPts val="43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6755840" y="6751525"/>
            <a:ext cx="9001520" cy="1813282"/>
            <a:chOff x="0" y="0"/>
            <a:chExt cx="2370771" cy="477572"/>
          </a:xfrm>
        </p:grpSpPr>
        <p:sp>
          <p:nvSpPr>
            <p:cNvPr name="Freeform 4" id="4"/>
            <p:cNvSpPr/>
            <p:nvPr/>
          </p:nvSpPr>
          <p:spPr>
            <a:xfrm flipH="false" flipV="false" rot="0">
              <a:off x="0" y="0"/>
              <a:ext cx="2370771" cy="477572"/>
            </a:xfrm>
            <a:custGeom>
              <a:avLst/>
              <a:gdLst/>
              <a:ahLst/>
              <a:cxnLst/>
              <a:rect r="r" b="b" t="t" l="l"/>
              <a:pathLst>
                <a:path h="477572" w="2370771">
                  <a:moveTo>
                    <a:pt x="0" y="0"/>
                  </a:moveTo>
                  <a:lnTo>
                    <a:pt x="2370771" y="0"/>
                  </a:lnTo>
                  <a:lnTo>
                    <a:pt x="2370771" y="477572"/>
                  </a:lnTo>
                  <a:lnTo>
                    <a:pt x="0" y="477572"/>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238125"/>
              <a:ext cx="2370771" cy="715697"/>
            </a:xfrm>
            <a:prstGeom prst="rect">
              <a:avLst/>
            </a:prstGeom>
          </p:spPr>
          <p:txBody>
            <a:bodyPr anchor="ctr" rtlCol="false" tIns="50800" lIns="50800" bIns="50800" rIns="50800"/>
            <a:lstStyle/>
            <a:p>
              <a:pPr algn="ctr" marL="0" indent="0" lvl="1">
                <a:lnSpc>
                  <a:spcPts val="7918"/>
                </a:lnSpc>
                <a:spcBef>
                  <a:spcPct val="0"/>
                </a:spcBef>
              </a:pPr>
              <a:r>
                <a:rPr lang="en-US" sz="4888" u="sng">
                  <a:solidFill>
                    <a:srgbClr val="FFFFFF"/>
                  </a:solidFill>
                  <a:latin typeface="Poppins Light"/>
                  <a:hlinkClick r:id="rId3" tooltip="https://www.amazon.com/wearable-mouse/s?k=wearable+mouse"/>
                </a:rPr>
                <a:t>Wearable Mouse</a:t>
              </a:r>
            </a:p>
          </p:txBody>
        </p:sp>
      </p:grpSp>
      <p:sp>
        <p:nvSpPr>
          <p:cNvPr name="Freeform 6" id="6"/>
          <p:cNvSpPr/>
          <p:nvPr/>
        </p:nvSpPr>
        <p:spPr>
          <a:xfrm flipH="false" flipV="false" rot="0">
            <a:off x="14676604" y="-212245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4"/>
            <a:stretch>
              <a:fillRect l="0" t="0" r="0" b="0"/>
            </a:stretch>
          </a:blipFill>
        </p:spPr>
      </p:sp>
      <p:sp>
        <p:nvSpPr>
          <p:cNvPr name="TextBox 7" id="7"/>
          <p:cNvSpPr txBox="true"/>
          <p:nvPr/>
        </p:nvSpPr>
        <p:spPr>
          <a:xfrm rot="0">
            <a:off x="1142443" y="1658030"/>
            <a:ext cx="8512282" cy="1764022"/>
          </a:xfrm>
          <a:prstGeom prst="rect">
            <a:avLst/>
          </a:prstGeom>
        </p:spPr>
        <p:txBody>
          <a:bodyPr anchor="t" rtlCol="false" tIns="0" lIns="0" bIns="0" rIns="0">
            <a:spAutoFit/>
          </a:bodyPr>
          <a:lstStyle/>
          <a:p>
            <a:pPr algn="just" marL="0" indent="0" lvl="0">
              <a:lnSpc>
                <a:spcPts val="11834"/>
              </a:lnSpc>
              <a:spcBef>
                <a:spcPct val="0"/>
              </a:spcBef>
            </a:pPr>
            <a:r>
              <a:rPr lang="en-US" sz="16437">
                <a:solidFill>
                  <a:srgbClr val="6866E1"/>
                </a:solidFill>
                <a:latin typeface="Computer Says No"/>
              </a:rPr>
              <a:t>SOLUTIONS</a:t>
            </a:r>
          </a:p>
        </p:txBody>
      </p:sp>
      <p:sp>
        <p:nvSpPr>
          <p:cNvPr name="TextBox 8" id="8"/>
          <p:cNvSpPr txBox="true"/>
          <p:nvPr/>
        </p:nvSpPr>
        <p:spPr>
          <a:xfrm rot="0">
            <a:off x="7891372" y="2206521"/>
            <a:ext cx="8105145" cy="4786034"/>
          </a:xfrm>
          <a:prstGeom prst="rect">
            <a:avLst/>
          </a:prstGeom>
        </p:spPr>
        <p:txBody>
          <a:bodyPr anchor="t" rtlCol="false" tIns="0" lIns="0" bIns="0" rIns="0">
            <a:spAutoFit/>
          </a:bodyPr>
          <a:lstStyle/>
          <a:p>
            <a:pPr>
              <a:lnSpc>
                <a:spcPts val="4781"/>
              </a:lnSpc>
            </a:pPr>
            <a:r>
              <a:rPr lang="en-US" sz="2951">
                <a:solidFill>
                  <a:srgbClr val="FFFFFF"/>
                </a:solidFill>
                <a:latin typeface="Poppins Light"/>
              </a:rPr>
              <a:t>We can use the mouse by moving only one finger and perform right-click and left-click actions with a single finger. By moving two fingers, we can control the mouse. We do not need a table to use the mouse. With this wearable mouse project, we can control the mouse without moving the entire hand.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495549" y="4831319"/>
            <a:ext cx="3492062" cy="3492062"/>
          </a:xfrm>
          <a:custGeom>
            <a:avLst/>
            <a:gdLst/>
            <a:ahLst/>
            <a:cxnLst/>
            <a:rect r="r" b="b" t="t" l="l"/>
            <a:pathLst>
              <a:path h="3492062" w="3492062">
                <a:moveTo>
                  <a:pt x="0" y="0"/>
                </a:moveTo>
                <a:lnTo>
                  <a:pt x="3492063" y="0"/>
                </a:lnTo>
                <a:lnTo>
                  <a:pt x="3492063" y="3492063"/>
                </a:lnTo>
                <a:lnTo>
                  <a:pt x="0" y="3492063"/>
                </a:lnTo>
                <a:lnTo>
                  <a:pt x="0" y="0"/>
                </a:lnTo>
                <a:close/>
              </a:path>
            </a:pathLst>
          </a:custGeom>
          <a:blipFill>
            <a:blip r:embed="rId3"/>
            <a:stretch>
              <a:fillRect l="0" t="0" r="0" b="0"/>
            </a:stretch>
          </a:blipFill>
        </p:spPr>
      </p:sp>
      <p:sp>
        <p:nvSpPr>
          <p:cNvPr name="Freeform 4" id="4"/>
          <p:cNvSpPr/>
          <p:nvPr/>
        </p:nvSpPr>
        <p:spPr>
          <a:xfrm flipH="false" flipV="false" rot="0">
            <a:off x="3987612" y="5570643"/>
            <a:ext cx="2976983" cy="2490157"/>
          </a:xfrm>
          <a:custGeom>
            <a:avLst/>
            <a:gdLst/>
            <a:ahLst/>
            <a:cxnLst/>
            <a:rect r="r" b="b" t="t" l="l"/>
            <a:pathLst>
              <a:path h="2490157" w="2976983">
                <a:moveTo>
                  <a:pt x="0" y="0"/>
                </a:moveTo>
                <a:lnTo>
                  <a:pt x="2976982" y="0"/>
                </a:lnTo>
                <a:lnTo>
                  <a:pt x="2976982" y="2490158"/>
                </a:lnTo>
                <a:lnTo>
                  <a:pt x="0" y="2490158"/>
                </a:lnTo>
                <a:lnTo>
                  <a:pt x="0" y="0"/>
                </a:lnTo>
                <a:close/>
              </a:path>
            </a:pathLst>
          </a:custGeom>
          <a:blipFill>
            <a:blip r:embed="rId4"/>
            <a:stretch>
              <a:fillRect l="0" t="-6973" r="0" b="-12576"/>
            </a:stretch>
          </a:blipFill>
        </p:spPr>
      </p:sp>
      <p:sp>
        <p:nvSpPr>
          <p:cNvPr name="Freeform 5" id="5"/>
          <p:cNvSpPr/>
          <p:nvPr/>
        </p:nvSpPr>
        <p:spPr>
          <a:xfrm flipH="false" flipV="false" rot="0">
            <a:off x="7231481" y="5032117"/>
            <a:ext cx="3291265" cy="3291265"/>
          </a:xfrm>
          <a:custGeom>
            <a:avLst/>
            <a:gdLst/>
            <a:ahLst/>
            <a:cxnLst/>
            <a:rect r="r" b="b" t="t" l="l"/>
            <a:pathLst>
              <a:path h="3291265" w="3291265">
                <a:moveTo>
                  <a:pt x="0" y="0"/>
                </a:moveTo>
                <a:lnTo>
                  <a:pt x="3291265" y="0"/>
                </a:lnTo>
                <a:lnTo>
                  <a:pt x="3291265" y="3291265"/>
                </a:lnTo>
                <a:lnTo>
                  <a:pt x="0" y="3291265"/>
                </a:lnTo>
                <a:lnTo>
                  <a:pt x="0" y="0"/>
                </a:lnTo>
                <a:close/>
              </a:path>
            </a:pathLst>
          </a:custGeom>
          <a:blipFill>
            <a:blip r:embed="rId5"/>
            <a:stretch>
              <a:fillRect l="0" t="0" r="0" b="0"/>
            </a:stretch>
          </a:blipFill>
        </p:spPr>
      </p:sp>
      <p:sp>
        <p:nvSpPr>
          <p:cNvPr name="Freeform 6" id="6"/>
          <p:cNvSpPr/>
          <p:nvPr/>
        </p:nvSpPr>
        <p:spPr>
          <a:xfrm flipH="false" flipV="false" rot="0">
            <a:off x="14278224" y="4761813"/>
            <a:ext cx="3298988" cy="3298988"/>
          </a:xfrm>
          <a:custGeom>
            <a:avLst/>
            <a:gdLst/>
            <a:ahLst/>
            <a:cxnLst/>
            <a:rect r="r" b="b" t="t" l="l"/>
            <a:pathLst>
              <a:path h="3298988" w="3298988">
                <a:moveTo>
                  <a:pt x="0" y="0"/>
                </a:moveTo>
                <a:lnTo>
                  <a:pt x="3298988" y="0"/>
                </a:lnTo>
                <a:lnTo>
                  <a:pt x="3298988" y="3298988"/>
                </a:lnTo>
                <a:lnTo>
                  <a:pt x="0" y="3298988"/>
                </a:lnTo>
                <a:lnTo>
                  <a:pt x="0" y="0"/>
                </a:lnTo>
                <a:close/>
              </a:path>
            </a:pathLst>
          </a:custGeom>
          <a:blipFill>
            <a:blip r:embed="rId6"/>
            <a:stretch>
              <a:fillRect l="0" t="0" r="0" b="0"/>
            </a:stretch>
          </a:blipFill>
        </p:spPr>
      </p:sp>
      <p:sp>
        <p:nvSpPr>
          <p:cNvPr name="TextBox 7" id="7"/>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HOW DOES THIS WORK?</a:t>
            </a:r>
          </a:p>
        </p:txBody>
      </p:sp>
      <p:sp>
        <p:nvSpPr>
          <p:cNvPr name="TextBox 8" id="8"/>
          <p:cNvSpPr txBox="true"/>
          <p:nvPr/>
        </p:nvSpPr>
        <p:spPr>
          <a:xfrm rot="0">
            <a:off x="3066747" y="4142054"/>
            <a:ext cx="4542694" cy="1226131"/>
          </a:xfrm>
          <a:prstGeom prst="rect">
            <a:avLst/>
          </a:prstGeom>
        </p:spPr>
        <p:txBody>
          <a:bodyPr anchor="t" rtlCol="false" tIns="0" lIns="0" bIns="0" rIns="0">
            <a:spAutoFit/>
          </a:bodyPr>
          <a:lstStyle/>
          <a:p>
            <a:pPr algn="ctr">
              <a:lnSpc>
                <a:spcPts val="9946"/>
              </a:lnSpc>
              <a:spcBef>
                <a:spcPct val="0"/>
              </a:spcBef>
            </a:pPr>
            <a:r>
              <a:rPr lang="en-US" sz="7104">
                <a:solidFill>
                  <a:srgbClr val="FFFFFF"/>
                </a:solidFill>
                <a:latin typeface="Computer Says No"/>
              </a:rPr>
              <a:t>GET DATA</a:t>
            </a:r>
          </a:p>
        </p:txBody>
      </p:sp>
      <p:sp>
        <p:nvSpPr>
          <p:cNvPr name="Freeform 9" id="9"/>
          <p:cNvSpPr/>
          <p:nvPr/>
        </p:nvSpPr>
        <p:spPr>
          <a:xfrm flipH="false" flipV="false" rot="0">
            <a:off x="10789633" y="5570643"/>
            <a:ext cx="2976983" cy="2490157"/>
          </a:xfrm>
          <a:custGeom>
            <a:avLst/>
            <a:gdLst/>
            <a:ahLst/>
            <a:cxnLst/>
            <a:rect r="r" b="b" t="t" l="l"/>
            <a:pathLst>
              <a:path h="2490157" w="2976983">
                <a:moveTo>
                  <a:pt x="0" y="0"/>
                </a:moveTo>
                <a:lnTo>
                  <a:pt x="2976982" y="0"/>
                </a:lnTo>
                <a:lnTo>
                  <a:pt x="2976982" y="2490158"/>
                </a:lnTo>
                <a:lnTo>
                  <a:pt x="0" y="2490158"/>
                </a:lnTo>
                <a:lnTo>
                  <a:pt x="0" y="0"/>
                </a:lnTo>
                <a:close/>
              </a:path>
            </a:pathLst>
          </a:custGeom>
          <a:blipFill>
            <a:blip r:embed="rId4"/>
            <a:stretch>
              <a:fillRect l="0" t="-6973" r="0" b="-12576"/>
            </a:stretch>
          </a:blipFill>
        </p:spPr>
      </p:sp>
      <p:sp>
        <p:nvSpPr>
          <p:cNvPr name="TextBox 10" id="10"/>
          <p:cNvSpPr txBox="true"/>
          <p:nvPr/>
        </p:nvSpPr>
        <p:spPr>
          <a:xfrm rot="0">
            <a:off x="1532191" y="8544706"/>
            <a:ext cx="141877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Ring</a:t>
            </a:r>
          </a:p>
        </p:txBody>
      </p:sp>
      <p:sp>
        <p:nvSpPr>
          <p:cNvPr name="TextBox 11" id="11"/>
          <p:cNvSpPr txBox="true"/>
          <p:nvPr/>
        </p:nvSpPr>
        <p:spPr>
          <a:xfrm rot="0">
            <a:off x="6594797" y="8371205"/>
            <a:ext cx="509840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Microcontroller</a:t>
            </a:r>
          </a:p>
        </p:txBody>
      </p:sp>
      <p:sp>
        <p:nvSpPr>
          <p:cNvPr name="TextBox 12" id="12"/>
          <p:cNvSpPr txBox="true"/>
          <p:nvPr/>
        </p:nvSpPr>
        <p:spPr>
          <a:xfrm rot="0">
            <a:off x="14278224" y="8371205"/>
            <a:ext cx="327020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Computer</a:t>
            </a:r>
          </a:p>
        </p:txBody>
      </p:sp>
      <p:sp>
        <p:nvSpPr>
          <p:cNvPr name="TextBox 13" id="13"/>
          <p:cNvSpPr txBox="true"/>
          <p:nvPr/>
        </p:nvSpPr>
        <p:spPr>
          <a:xfrm rot="0">
            <a:off x="9763929" y="4264866"/>
            <a:ext cx="4185411" cy="1103319"/>
          </a:xfrm>
          <a:prstGeom prst="rect">
            <a:avLst/>
          </a:prstGeom>
        </p:spPr>
        <p:txBody>
          <a:bodyPr anchor="t" rtlCol="false" tIns="0" lIns="0" bIns="0" rIns="0">
            <a:spAutoFit/>
          </a:bodyPr>
          <a:lstStyle/>
          <a:p>
            <a:pPr algn="ctr">
              <a:lnSpc>
                <a:spcPts val="9073"/>
              </a:lnSpc>
              <a:spcBef>
                <a:spcPct val="0"/>
              </a:spcBef>
            </a:pPr>
            <a:r>
              <a:rPr lang="en-US" sz="6480">
                <a:solidFill>
                  <a:srgbClr val="FFFFFF"/>
                </a:solidFill>
                <a:latin typeface="Computer Says No"/>
              </a:rPr>
              <a:t>SEND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7773656" y="3420549"/>
            <a:ext cx="3492062" cy="3492062"/>
          </a:xfrm>
          <a:custGeom>
            <a:avLst/>
            <a:gdLst/>
            <a:ahLst/>
            <a:cxnLst/>
            <a:rect r="r" b="b" t="t" l="l"/>
            <a:pathLst>
              <a:path h="3492062" w="3492062">
                <a:moveTo>
                  <a:pt x="0" y="0"/>
                </a:moveTo>
                <a:lnTo>
                  <a:pt x="3492062" y="0"/>
                </a:lnTo>
                <a:lnTo>
                  <a:pt x="3492062" y="3492062"/>
                </a:lnTo>
                <a:lnTo>
                  <a:pt x="0" y="3492062"/>
                </a:lnTo>
                <a:lnTo>
                  <a:pt x="0" y="0"/>
                </a:lnTo>
                <a:close/>
              </a:path>
            </a:pathLst>
          </a:custGeom>
          <a:blipFill>
            <a:blip r:embed="rId3"/>
            <a:stretch>
              <a:fillRect l="0" t="0" r="0" b="0"/>
            </a:stretch>
          </a:blipFill>
        </p:spPr>
      </p:sp>
      <p:sp>
        <p:nvSpPr>
          <p:cNvPr name="Freeform 4" id="4"/>
          <p:cNvSpPr/>
          <p:nvPr/>
        </p:nvSpPr>
        <p:spPr>
          <a:xfrm flipH="false" flipV="false" rot="0">
            <a:off x="10936467" y="2951663"/>
            <a:ext cx="3872587" cy="3239304"/>
          </a:xfrm>
          <a:custGeom>
            <a:avLst/>
            <a:gdLst/>
            <a:ahLst/>
            <a:cxnLst/>
            <a:rect r="r" b="b" t="t" l="l"/>
            <a:pathLst>
              <a:path h="3239304" w="3872587">
                <a:moveTo>
                  <a:pt x="0" y="0"/>
                </a:moveTo>
                <a:lnTo>
                  <a:pt x="3872587" y="0"/>
                </a:lnTo>
                <a:lnTo>
                  <a:pt x="3872587" y="3239304"/>
                </a:lnTo>
                <a:lnTo>
                  <a:pt x="0" y="3239304"/>
                </a:lnTo>
                <a:lnTo>
                  <a:pt x="0" y="0"/>
                </a:lnTo>
                <a:close/>
              </a:path>
            </a:pathLst>
          </a:custGeom>
          <a:blipFill>
            <a:blip r:embed="rId4"/>
            <a:stretch>
              <a:fillRect l="0" t="-6973" r="0" b="-12576"/>
            </a:stretch>
          </a:blipFill>
        </p:spPr>
      </p:sp>
      <p:sp>
        <p:nvSpPr>
          <p:cNvPr name="Freeform 5" id="5"/>
          <p:cNvSpPr/>
          <p:nvPr/>
        </p:nvSpPr>
        <p:spPr>
          <a:xfrm flipH="false" flipV="false" rot="5400000">
            <a:off x="8131725" y="7162008"/>
            <a:ext cx="2775925" cy="2513344"/>
          </a:xfrm>
          <a:custGeom>
            <a:avLst/>
            <a:gdLst/>
            <a:ahLst/>
            <a:cxnLst/>
            <a:rect r="r" b="b" t="t" l="l"/>
            <a:pathLst>
              <a:path h="2513344" w="2775925">
                <a:moveTo>
                  <a:pt x="0" y="0"/>
                </a:moveTo>
                <a:lnTo>
                  <a:pt x="2775925" y="0"/>
                </a:lnTo>
                <a:lnTo>
                  <a:pt x="2775925" y="2513344"/>
                </a:lnTo>
                <a:lnTo>
                  <a:pt x="0" y="2513344"/>
                </a:lnTo>
                <a:lnTo>
                  <a:pt x="0" y="0"/>
                </a:lnTo>
                <a:close/>
              </a:path>
            </a:pathLst>
          </a:custGeom>
          <a:blipFill>
            <a:blip r:embed="rId4"/>
            <a:stretch>
              <a:fillRect l="0" t="-5223" r="0" b="-5223"/>
            </a:stretch>
          </a:blipFill>
        </p:spPr>
      </p:sp>
      <p:sp>
        <p:nvSpPr>
          <p:cNvPr name="Freeform 6" id="6"/>
          <p:cNvSpPr/>
          <p:nvPr/>
        </p:nvSpPr>
        <p:spPr>
          <a:xfrm flipH="false" flipV="false" rot="0">
            <a:off x="6375038" y="5915070"/>
            <a:ext cx="2382247" cy="5007220"/>
          </a:xfrm>
          <a:custGeom>
            <a:avLst/>
            <a:gdLst/>
            <a:ahLst/>
            <a:cxnLst/>
            <a:rect r="r" b="b" t="t" l="l"/>
            <a:pathLst>
              <a:path h="5007220" w="2382247">
                <a:moveTo>
                  <a:pt x="0" y="0"/>
                </a:moveTo>
                <a:lnTo>
                  <a:pt x="2382247" y="0"/>
                </a:lnTo>
                <a:lnTo>
                  <a:pt x="2382247" y="5007220"/>
                </a:lnTo>
                <a:lnTo>
                  <a:pt x="0" y="5007220"/>
                </a:lnTo>
                <a:lnTo>
                  <a:pt x="0" y="0"/>
                </a:lnTo>
                <a:close/>
              </a:path>
            </a:pathLst>
          </a:custGeom>
          <a:blipFill>
            <a:blip r:embed="rId5"/>
            <a:stretch>
              <a:fillRect l="-57688" t="0" r="-52499" b="0"/>
            </a:stretch>
          </a:blipFill>
        </p:spPr>
      </p:sp>
      <p:sp>
        <p:nvSpPr>
          <p:cNvPr name="TextBox 7" id="7"/>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HOW DOES THIS WORK?</a:t>
            </a:r>
          </a:p>
        </p:txBody>
      </p:sp>
      <p:sp>
        <p:nvSpPr>
          <p:cNvPr name="TextBox 8" id="8"/>
          <p:cNvSpPr txBox="true"/>
          <p:nvPr/>
        </p:nvSpPr>
        <p:spPr>
          <a:xfrm rot="0">
            <a:off x="1752554" y="2818313"/>
            <a:ext cx="5172214" cy="1071121"/>
          </a:xfrm>
          <a:prstGeom prst="rect">
            <a:avLst/>
          </a:prstGeom>
        </p:spPr>
        <p:txBody>
          <a:bodyPr anchor="t" rtlCol="false" tIns="0" lIns="0" bIns="0" rIns="0">
            <a:spAutoFit/>
          </a:bodyPr>
          <a:lstStyle/>
          <a:p>
            <a:pPr algn="ctr">
              <a:lnSpc>
                <a:spcPts val="8686"/>
              </a:lnSpc>
              <a:spcBef>
                <a:spcPct val="0"/>
              </a:spcBef>
            </a:pPr>
            <a:r>
              <a:rPr lang="en-US" sz="6204">
                <a:solidFill>
                  <a:srgbClr val="FFFFFF"/>
                </a:solidFill>
                <a:latin typeface="Computer Says No"/>
              </a:rPr>
              <a:t>MEASUREMENTS</a:t>
            </a:r>
          </a:p>
        </p:txBody>
      </p:sp>
      <p:sp>
        <p:nvSpPr>
          <p:cNvPr name="TextBox 9" id="9"/>
          <p:cNvSpPr txBox="true"/>
          <p:nvPr/>
        </p:nvSpPr>
        <p:spPr>
          <a:xfrm rot="0">
            <a:off x="12410953" y="7094962"/>
            <a:ext cx="1200146" cy="1783911"/>
          </a:xfrm>
          <a:prstGeom prst="rect">
            <a:avLst/>
          </a:prstGeom>
        </p:spPr>
        <p:txBody>
          <a:bodyPr anchor="t" rtlCol="false" tIns="0" lIns="0" bIns="0" rIns="0">
            <a:spAutoFit/>
          </a:bodyPr>
          <a:lstStyle/>
          <a:p>
            <a:pPr algn="ctr">
              <a:lnSpc>
                <a:spcPts val="14549"/>
              </a:lnSpc>
              <a:spcBef>
                <a:spcPct val="0"/>
              </a:spcBef>
            </a:pPr>
            <a:r>
              <a:rPr lang="en-US" sz="10392">
                <a:solidFill>
                  <a:srgbClr val="FFFFFF"/>
                </a:solidFill>
                <a:latin typeface="Computer Says No"/>
              </a:rPr>
              <a:t>X</a:t>
            </a:r>
          </a:p>
        </p:txBody>
      </p:sp>
      <p:sp>
        <p:nvSpPr>
          <p:cNvPr name="TextBox 10" id="10"/>
          <p:cNvSpPr txBox="true"/>
          <p:nvPr/>
        </p:nvSpPr>
        <p:spPr>
          <a:xfrm rot="0">
            <a:off x="6168837" y="7326651"/>
            <a:ext cx="412403" cy="1783911"/>
          </a:xfrm>
          <a:prstGeom prst="rect">
            <a:avLst/>
          </a:prstGeom>
        </p:spPr>
        <p:txBody>
          <a:bodyPr anchor="t" rtlCol="false" tIns="0" lIns="0" bIns="0" rIns="0">
            <a:spAutoFit/>
          </a:bodyPr>
          <a:lstStyle/>
          <a:p>
            <a:pPr algn="ctr">
              <a:lnSpc>
                <a:spcPts val="14549"/>
              </a:lnSpc>
              <a:spcBef>
                <a:spcPct val="0"/>
              </a:spcBef>
            </a:pPr>
            <a:r>
              <a:rPr lang="en-US" sz="10392">
                <a:solidFill>
                  <a:srgbClr val="FFFFFF"/>
                </a:solidFill>
                <a:latin typeface="Computer Says No"/>
              </a:rPr>
              <a:t>Y</a:t>
            </a:r>
          </a:p>
        </p:txBody>
      </p:sp>
      <p:sp>
        <p:nvSpPr>
          <p:cNvPr name="Freeform 11" id="11"/>
          <p:cNvSpPr/>
          <p:nvPr/>
        </p:nvSpPr>
        <p:spPr>
          <a:xfrm flipH="false" flipV="false" rot="-5400000">
            <a:off x="10976969" y="3168605"/>
            <a:ext cx="4068113" cy="5778062"/>
          </a:xfrm>
          <a:custGeom>
            <a:avLst/>
            <a:gdLst/>
            <a:ahLst/>
            <a:cxnLst/>
            <a:rect r="r" b="b" t="t" l="l"/>
            <a:pathLst>
              <a:path h="5778062" w="4068113">
                <a:moveTo>
                  <a:pt x="0" y="0"/>
                </a:moveTo>
                <a:lnTo>
                  <a:pt x="4068113" y="0"/>
                </a:lnTo>
                <a:lnTo>
                  <a:pt x="4068113" y="5778062"/>
                </a:lnTo>
                <a:lnTo>
                  <a:pt x="0" y="5778062"/>
                </a:lnTo>
                <a:lnTo>
                  <a:pt x="0" y="0"/>
                </a:lnTo>
                <a:close/>
              </a:path>
            </a:pathLst>
          </a:custGeom>
          <a:blipFill>
            <a:blip r:embed="rId5"/>
            <a:stretch>
              <a:fillRect l="-42032"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837495" y="4510985"/>
            <a:ext cx="2796842" cy="2796842"/>
          </a:xfrm>
          <a:custGeom>
            <a:avLst/>
            <a:gdLst/>
            <a:ahLst/>
            <a:cxnLst/>
            <a:rect r="r" b="b" t="t" l="l"/>
            <a:pathLst>
              <a:path h="2796842" w="2796842">
                <a:moveTo>
                  <a:pt x="0" y="0"/>
                </a:moveTo>
                <a:lnTo>
                  <a:pt x="2796842" y="0"/>
                </a:lnTo>
                <a:lnTo>
                  <a:pt x="2796842" y="2796842"/>
                </a:lnTo>
                <a:lnTo>
                  <a:pt x="0" y="2796842"/>
                </a:lnTo>
                <a:lnTo>
                  <a:pt x="0" y="0"/>
                </a:lnTo>
                <a:close/>
              </a:path>
            </a:pathLst>
          </a:custGeom>
          <a:blipFill>
            <a:blip r:embed="rId3"/>
            <a:stretch>
              <a:fillRect l="0" t="0" r="0" b="0"/>
            </a:stretch>
          </a:blipFill>
        </p:spPr>
      </p:sp>
      <p:sp>
        <p:nvSpPr>
          <p:cNvPr name="Freeform 4" id="4"/>
          <p:cNvSpPr/>
          <p:nvPr/>
        </p:nvSpPr>
        <p:spPr>
          <a:xfrm flipH="false" flipV="false" rot="0">
            <a:off x="4370635" y="4135448"/>
            <a:ext cx="3101610" cy="2594404"/>
          </a:xfrm>
          <a:custGeom>
            <a:avLst/>
            <a:gdLst/>
            <a:ahLst/>
            <a:cxnLst/>
            <a:rect r="r" b="b" t="t" l="l"/>
            <a:pathLst>
              <a:path h="2594404" w="3101610">
                <a:moveTo>
                  <a:pt x="0" y="0"/>
                </a:moveTo>
                <a:lnTo>
                  <a:pt x="3101610" y="0"/>
                </a:lnTo>
                <a:lnTo>
                  <a:pt x="3101610" y="2594404"/>
                </a:lnTo>
                <a:lnTo>
                  <a:pt x="0" y="2594404"/>
                </a:lnTo>
                <a:lnTo>
                  <a:pt x="0" y="0"/>
                </a:lnTo>
                <a:close/>
              </a:path>
            </a:pathLst>
          </a:custGeom>
          <a:blipFill>
            <a:blip r:embed="rId4"/>
            <a:stretch>
              <a:fillRect l="0" t="-6973" r="0" b="-12576"/>
            </a:stretch>
          </a:blipFill>
        </p:spPr>
      </p:sp>
      <p:sp>
        <p:nvSpPr>
          <p:cNvPr name="Freeform 5" id="5"/>
          <p:cNvSpPr/>
          <p:nvPr/>
        </p:nvSpPr>
        <p:spPr>
          <a:xfrm flipH="false" flipV="false" rot="5400000">
            <a:off x="2124277" y="7507573"/>
            <a:ext cx="2223278" cy="2012973"/>
          </a:xfrm>
          <a:custGeom>
            <a:avLst/>
            <a:gdLst/>
            <a:ahLst/>
            <a:cxnLst/>
            <a:rect r="r" b="b" t="t" l="l"/>
            <a:pathLst>
              <a:path h="2012973" w="2223278">
                <a:moveTo>
                  <a:pt x="0" y="0"/>
                </a:moveTo>
                <a:lnTo>
                  <a:pt x="2223278" y="0"/>
                </a:lnTo>
                <a:lnTo>
                  <a:pt x="2223278" y="2012973"/>
                </a:lnTo>
                <a:lnTo>
                  <a:pt x="0" y="2012973"/>
                </a:lnTo>
                <a:lnTo>
                  <a:pt x="0" y="0"/>
                </a:lnTo>
                <a:close/>
              </a:path>
            </a:pathLst>
          </a:custGeom>
          <a:blipFill>
            <a:blip r:embed="rId4"/>
            <a:stretch>
              <a:fillRect l="0" t="-5223" r="0" b="-5223"/>
            </a:stretch>
          </a:blipFill>
        </p:spPr>
      </p:sp>
      <p:sp>
        <p:nvSpPr>
          <p:cNvPr name="Freeform 6" id="6"/>
          <p:cNvSpPr/>
          <p:nvPr/>
        </p:nvSpPr>
        <p:spPr>
          <a:xfrm flipH="false" flipV="false" rot="0">
            <a:off x="9725268" y="3904229"/>
            <a:ext cx="1907976" cy="4010353"/>
          </a:xfrm>
          <a:custGeom>
            <a:avLst/>
            <a:gdLst/>
            <a:ahLst/>
            <a:cxnLst/>
            <a:rect r="r" b="b" t="t" l="l"/>
            <a:pathLst>
              <a:path h="4010353" w="1907976">
                <a:moveTo>
                  <a:pt x="0" y="0"/>
                </a:moveTo>
                <a:lnTo>
                  <a:pt x="1907976" y="0"/>
                </a:lnTo>
                <a:lnTo>
                  <a:pt x="1907976" y="4010354"/>
                </a:lnTo>
                <a:lnTo>
                  <a:pt x="0" y="4010354"/>
                </a:lnTo>
                <a:lnTo>
                  <a:pt x="0" y="0"/>
                </a:lnTo>
                <a:close/>
              </a:path>
            </a:pathLst>
          </a:custGeom>
          <a:blipFill>
            <a:blip r:embed="rId5"/>
            <a:stretch>
              <a:fillRect l="-57688" t="0" r="-52499" b="0"/>
            </a:stretch>
          </a:blipFill>
        </p:spPr>
      </p:sp>
      <p:sp>
        <p:nvSpPr>
          <p:cNvPr name="TextBox 7" id="7"/>
          <p:cNvSpPr txBox="true"/>
          <p:nvPr/>
        </p:nvSpPr>
        <p:spPr>
          <a:xfrm rot="0">
            <a:off x="5551571" y="7450256"/>
            <a:ext cx="961214" cy="1432378"/>
          </a:xfrm>
          <a:prstGeom prst="rect">
            <a:avLst/>
          </a:prstGeom>
        </p:spPr>
        <p:txBody>
          <a:bodyPr anchor="t" rtlCol="false" tIns="0" lIns="0" bIns="0" rIns="0">
            <a:spAutoFit/>
          </a:bodyPr>
          <a:lstStyle/>
          <a:p>
            <a:pPr algn="ctr">
              <a:lnSpc>
                <a:spcPts val="11652"/>
              </a:lnSpc>
              <a:spcBef>
                <a:spcPct val="0"/>
              </a:spcBef>
            </a:pPr>
            <a:r>
              <a:rPr lang="en-US" sz="8323">
                <a:solidFill>
                  <a:srgbClr val="FFFFFF"/>
                </a:solidFill>
                <a:latin typeface="Computer Says No"/>
              </a:rPr>
              <a:t>X</a:t>
            </a:r>
          </a:p>
        </p:txBody>
      </p:sp>
      <p:sp>
        <p:nvSpPr>
          <p:cNvPr name="Freeform 8" id="8"/>
          <p:cNvSpPr/>
          <p:nvPr/>
        </p:nvSpPr>
        <p:spPr>
          <a:xfrm flipH="false" flipV="false" rot="-5400000">
            <a:off x="4403074" y="4309200"/>
            <a:ext cx="3258209" cy="4627732"/>
          </a:xfrm>
          <a:custGeom>
            <a:avLst/>
            <a:gdLst/>
            <a:ahLst/>
            <a:cxnLst/>
            <a:rect r="r" b="b" t="t" l="l"/>
            <a:pathLst>
              <a:path h="4627732" w="3258209">
                <a:moveTo>
                  <a:pt x="0" y="0"/>
                </a:moveTo>
                <a:lnTo>
                  <a:pt x="3258209" y="0"/>
                </a:lnTo>
                <a:lnTo>
                  <a:pt x="3258209" y="4627732"/>
                </a:lnTo>
                <a:lnTo>
                  <a:pt x="0" y="4627732"/>
                </a:lnTo>
                <a:lnTo>
                  <a:pt x="0" y="0"/>
                </a:lnTo>
                <a:close/>
              </a:path>
            </a:pathLst>
          </a:custGeom>
          <a:blipFill>
            <a:blip r:embed="rId5"/>
            <a:stretch>
              <a:fillRect l="-42032" t="0" r="0" b="0"/>
            </a:stretch>
          </a:blipFill>
        </p:spPr>
      </p:sp>
      <p:sp>
        <p:nvSpPr>
          <p:cNvPr name="Freeform 9" id="9"/>
          <p:cNvSpPr/>
          <p:nvPr/>
        </p:nvSpPr>
        <p:spPr>
          <a:xfrm flipH="false" flipV="false" rot="0">
            <a:off x="11669412" y="4043783"/>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6"/>
            <a:stretch>
              <a:fillRect l="0" t="0" r="0" b="0"/>
            </a:stretch>
          </a:blipFill>
        </p:spPr>
      </p:sp>
      <p:sp>
        <p:nvSpPr>
          <p:cNvPr name="TextBox 10" id="10"/>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HOW DOES THIS WORK?</a:t>
            </a:r>
          </a:p>
        </p:txBody>
      </p:sp>
      <p:sp>
        <p:nvSpPr>
          <p:cNvPr name="TextBox 11" id="11"/>
          <p:cNvSpPr txBox="true"/>
          <p:nvPr/>
        </p:nvSpPr>
        <p:spPr>
          <a:xfrm rot="0">
            <a:off x="4194663" y="2725638"/>
            <a:ext cx="9898674" cy="1071121"/>
          </a:xfrm>
          <a:prstGeom prst="rect">
            <a:avLst/>
          </a:prstGeom>
        </p:spPr>
        <p:txBody>
          <a:bodyPr anchor="t" rtlCol="false" tIns="0" lIns="0" bIns="0" rIns="0">
            <a:spAutoFit/>
          </a:bodyPr>
          <a:lstStyle/>
          <a:p>
            <a:pPr algn="ctr">
              <a:lnSpc>
                <a:spcPts val="8686"/>
              </a:lnSpc>
              <a:spcBef>
                <a:spcPct val="0"/>
              </a:spcBef>
            </a:pPr>
            <a:r>
              <a:rPr lang="en-US" sz="6204">
                <a:solidFill>
                  <a:srgbClr val="FFFFFF"/>
                </a:solidFill>
                <a:latin typeface="Computer Says No"/>
              </a:rPr>
              <a:t>WORKING WITH A COMPUTER SCREEN</a:t>
            </a:r>
          </a:p>
        </p:txBody>
      </p:sp>
      <p:sp>
        <p:nvSpPr>
          <p:cNvPr name="TextBox 12" id="12"/>
          <p:cNvSpPr txBox="true"/>
          <p:nvPr/>
        </p:nvSpPr>
        <p:spPr>
          <a:xfrm rot="0">
            <a:off x="9560119" y="5031167"/>
            <a:ext cx="330299" cy="1432378"/>
          </a:xfrm>
          <a:prstGeom prst="rect">
            <a:avLst/>
          </a:prstGeom>
        </p:spPr>
        <p:txBody>
          <a:bodyPr anchor="t" rtlCol="false" tIns="0" lIns="0" bIns="0" rIns="0">
            <a:spAutoFit/>
          </a:bodyPr>
          <a:lstStyle/>
          <a:p>
            <a:pPr algn="ctr">
              <a:lnSpc>
                <a:spcPts val="11652"/>
              </a:lnSpc>
              <a:spcBef>
                <a:spcPct val="0"/>
              </a:spcBef>
            </a:pPr>
            <a:r>
              <a:rPr lang="en-US" sz="8323">
                <a:solidFill>
                  <a:srgbClr val="FFFFFF"/>
                </a:solidFill>
                <a:latin typeface="Computer Says No"/>
              </a:rPr>
              <a:t>Y</a:t>
            </a:r>
          </a:p>
        </p:txBody>
      </p:sp>
      <p:sp>
        <p:nvSpPr>
          <p:cNvPr name="TextBox 13" id="13"/>
          <p:cNvSpPr txBox="true"/>
          <p:nvPr/>
        </p:nvSpPr>
        <p:spPr>
          <a:xfrm rot="0">
            <a:off x="13813794" y="7666933"/>
            <a:ext cx="1489299" cy="2201324"/>
          </a:xfrm>
          <a:prstGeom prst="rect">
            <a:avLst/>
          </a:prstGeom>
        </p:spPr>
        <p:txBody>
          <a:bodyPr anchor="t" rtlCol="false" tIns="0" lIns="0" bIns="0" rIns="0">
            <a:spAutoFit/>
          </a:bodyPr>
          <a:lstStyle/>
          <a:p>
            <a:pPr algn="ctr">
              <a:lnSpc>
                <a:spcPts val="18054"/>
              </a:lnSpc>
              <a:spcBef>
                <a:spcPct val="0"/>
              </a:spcBef>
            </a:pPr>
            <a:r>
              <a:rPr lang="en-US" sz="12896">
                <a:solidFill>
                  <a:srgbClr val="010101"/>
                </a:solidFill>
                <a:latin typeface="Computer Says No"/>
              </a:rPr>
              <a:t>X</a:t>
            </a:r>
          </a:p>
        </p:txBody>
      </p:sp>
      <p:sp>
        <p:nvSpPr>
          <p:cNvPr name="Freeform 14" id="14"/>
          <p:cNvSpPr/>
          <p:nvPr/>
        </p:nvSpPr>
        <p:spPr>
          <a:xfrm flipH="false" flipV="false" rot="-5400000">
            <a:off x="12034318" y="2878454"/>
            <a:ext cx="5048250" cy="7170181"/>
          </a:xfrm>
          <a:custGeom>
            <a:avLst/>
            <a:gdLst/>
            <a:ahLst/>
            <a:cxnLst/>
            <a:rect r="r" b="b" t="t" l="l"/>
            <a:pathLst>
              <a:path h="7170181" w="5048250">
                <a:moveTo>
                  <a:pt x="0" y="0"/>
                </a:moveTo>
                <a:lnTo>
                  <a:pt x="5048250" y="0"/>
                </a:lnTo>
                <a:lnTo>
                  <a:pt x="5048250" y="7170181"/>
                </a:lnTo>
                <a:lnTo>
                  <a:pt x="0" y="7170181"/>
                </a:lnTo>
                <a:lnTo>
                  <a:pt x="0" y="0"/>
                </a:lnTo>
                <a:close/>
              </a:path>
            </a:pathLst>
          </a:custGeom>
          <a:blipFill>
            <a:blip r:embed="rId5"/>
            <a:stretch>
              <a:fillRect l="-42032" t="0" r="0" b="0"/>
            </a:stretch>
          </a:blipFill>
        </p:spPr>
      </p:sp>
      <p:sp>
        <p:nvSpPr>
          <p:cNvPr name="TextBox 15" id="15"/>
          <p:cNvSpPr txBox="true"/>
          <p:nvPr/>
        </p:nvSpPr>
        <p:spPr>
          <a:xfrm rot="0">
            <a:off x="1028700" y="7825922"/>
            <a:ext cx="330299" cy="1432378"/>
          </a:xfrm>
          <a:prstGeom prst="rect">
            <a:avLst/>
          </a:prstGeom>
        </p:spPr>
        <p:txBody>
          <a:bodyPr anchor="t" rtlCol="false" tIns="0" lIns="0" bIns="0" rIns="0">
            <a:spAutoFit/>
          </a:bodyPr>
          <a:lstStyle/>
          <a:p>
            <a:pPr algn="ctr">
              <a:lnSpc>
                <a:spcPts val="11652"/>
              </a:lnSpc>
              <a:spcBef>
                <a:spcPct val="0"/>
              </a:spcBef>
            </a:pPr>
            <a:r>
              <a:rPr lang="en-US" sz="8323">
                <a:solidFill>
                  <a:srgbClr val="FFFFFF"/>
                </a:solidFill>
                <a:latin typeface="Computer Says No"/>
              </a:rPr>
              <a:t>Y</a:t>
            </a:r>
          </a:p>
        </p:txBody>
      </p:sp>
      <p:sp>
        <p:nvSpPr>
          <p:cNvPr name="Freeform 16" id="16"/>
          <p:cNvSpPr/>
          <p:nvPr/>
        </p:nvSpPr>
        <p:spPr>
          <a:xfrm flipH="false" flipV="false" rot="0">
            <a:off x="1028700" y="6508882"/>
            <a:ext cx="1907976" cy="4010353"/>
          </a:xfrm>
          <a:custGeom>
            <a:avLst/>
            <a:gdLst/>
            <a:ahLst/>
            <a:cxnLst/>
            <a:rect r="r" b="b" t="t" l="l"/>
            <a:pathLst>
              <a:path h="4010353" w="1907976">
                <a:moveTo>
                  <a:pt x="0" y="0"/>
                </a:moveTo>
                <a:lnTo>
                  <a:pt x="1907976" y="0"/>
                </a:lnTo>
                <a:lnTo>
                  <a:pt x="1907976" y="4010354"/>
                </a:lnTo>
                <a:lnTo>
                  <a:pt x="0" y="4010354"/>
                </a:lnTo>
                <a:lnTo>
                  <a:pt x="0" y="0"/>
                </a:lnTo>
                <a:close/>
              </a:path>
            </a:pathLst>
          </a:custGeom>
          <a:blipFill>
            <a:blip r:embed="rId5"/>
            <a:stretch>
              <a:fillRect l="-57688" t="0" r="-52499"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7773656" y="3420549"/>
            <a:ext cx="3492062" cy="3492062"/>
          </a:xfrm>
          <a:custGeom>
            <a:avLst/>
            <a:gdLst/>
            <a:ahLst/>
            <a:cxnLst/>
            <a:rect r="r" b="b" t="t" l="l"/>
            <a:pathLst>
              <a:path h="3492062" w="3492062">
                <a:moveTo>
                  <a:pt x="0" y="0"/>
                </a:moveTo>
                <a:lnTo>
                  <a:pt x="3492062" y="0"/>
                </a:lnTo>
                <a:lnTo>
                  <a:pt x="3492062" y="3492062"/>
                </a:lnTo>
                <a:lnTo>
                  <a:pt x="0" y="3492062"/>
                </a:lnTo>
                <a:lnTo>
                  <a:pt x="0" y="0"/>
                </a:lnTo>
                <a:close/>
              </a:path>
            </a:pathLst>
          </a:custGeom>
          <a:blipFill>
            <a:blip r:embed="rId3"/>
            <a:stretch>
              <a:fillRect l="0" t="0" r="0" b="0"/>
            </a:stretch>
          </a:blipFill>
        </p:spPr>
      </p:sp>
      <p:sp>
        <p:nvSpPr>
          <p:cNvPr name="Freeform 4" id="4"/>
          <p:cNvSpPr/>
          <p:nvPr/>
        </p:nvSpPr>
        <p:spPr>
          <a:xfrm flipH="false" flipV="false" rot="0">
            <a:off x="10936467" y="2951663"/>
            <a:ext cx="3872587" cy="3239304"/>
          </a:xfrm>
          <a:custGeom>
            <a:avLst/>
            <a:gdLst/>
            <a:ahLst/>
            <a:cxnLst/>
            <a:rect r="r" b="b" t="t" l="l"/>
            <a:pathLst>
              <a:path h="3239304" w="3872587">
                <a:moveTo>
                  <a:pt x="0" y="0"/>
                </a:moveTo>
                <a:lnTo>
                  <a:pt x="3872587" y="0"/>
                </a:lnTo>
                <a:lnTo>
                  <a:pt x="3872587" y="3239304"/>
                </a:lnTo>
                <a:lnTo>
                  <a:pt x="0" y="3239304"/>
                </a:lnTo>
                <a:lnTo>
                  <a:pt x="0" y="0"/>
                </a:lnTo>
                <a:close/>
              </a:path>
            </a:pathLst>
          </a:custGeom>
          <a:blipFill>
            <a:blip r:embed="rId4"/>
            <a:stretch>
              <a:fillRect l="0" t="-6973" r="0" b="-12576"/>
            </a:stretch>
          </a:blipFill>
        </p:spPr>
      </p:sp>
      <p:sp>
        <p:nvSpPr>
          <p:cNvPr name="Freeform 5" id="5"/>
          <p:cNvSpPr/>
          <p:nvPr/>
        </p:nvSpPr>
        <p:spPr>
          <a:xfrm flipH="false" flipV="false" rot="5400000">
            <a:off x="8131725" y="7162008"/>
            <a:ext cx="2775925" cy="2513344"/>
          </a:xfrm>
          <a:custGeom>
            <a:avLst/>
            <a:gdLst/>
            <a:ahLst/>
            <a:cxnLst/>
            <a:rect r="r" b="b" t="t" l="l"/>
            <a:pathLst>
              <a:path h="2513344" w="2775925">
                <a:moveTo>
                  <a:pt x="0" y="0"/>
                </a:moveTo>
                <a:lnTo>
                  <a:pt x="2775925" y="0"/>
                </a:lnTo>
                <a:lnTo>
                  <a:pt x="2775925" y="2513344"/>
                </a:lnTo>
                <a:lnTo>
                  <a:pt x="0" y="2513344"/>
                </a:lnTo>
                <a:lnTo>
                  <a:pt x="0" y="0"/>
                </a:lnTo>
                <a:close/>
              </a:path>
            </a:pathLst>
          </a:custGeom>
          <a:blipFill>
            <a:blip r:embed="rId4"/>
            <a:stretch>
              <a:fillRect l="0" t="-5223" r="0" b="-5223"/>
            </a:stretch>
          </a:blipFill>
        </p:spPr>
      </p:sp>
      <p:sp>
        <p:nvSpPr>
          <p:cNvPr name="Freeform 6" id="6"/>
          <p:cNvSpPr/>
          <p:nvPr/>
        </p:nvSpPr>
        <p:spPr>
          <a:xfrm flipH="false" flipV="false" rot="0">
            <a:off x="6375038" y="5915070"/>
            <a:ext cx="2382247" cy="5007220"/>
          </a:xfrm>
          <a:custGeom>
            <a:avLst/>
            <a:gdLst/>
            <a:ahLst/>
            <a:cxnLst/>
            <a:rect r="r" b="b" t="t" l="l"/>
            <a:pathLst>
              <a:path h="5007220" w="2382247">
                <a:moveTo>
                  <a:pt x="0" y="0"/>
                </a:moveTo>
                <a:lnTo>
                  <a:pt x="2382247" y="0"/>
                </a:lnTo>
                <a:lnTo>
                  <a:pt x="2382247" y="5007220"/>
                </a:lnTo>
                <a:lnTo>
                  <a:pt x="0" y="5007220"/>
                </a:lnTo>
                <a:lnTo>
                  <a:pt x="0" y="0"/>
                </a:lnTo>
                <a:close/>
              </a:path>
            </a:pathLst>
          </a:custGeom>
          <a:blipFill>
            <a:blip r:embed="rId5"/>
            <a:stretch>
              <a:fillRect l="-57688" t="0" r="-52499" b="0"/>
            </a:stretch>
          </a:blipFill>
        </p:spPr>
      </p:sp>
      <p:sp>
        <p:nvSpPr>
          <p:cNvPr name="TextBox 7" id="7"/>
          <p:cNvSpPr txBox="true"/>
          <p:nvPr/>
        </p:nvSpPr>
        <p:spPr>
          <a:xfrm rot="0">
            <a:off x="12410953" y="7094962"/>
            <a:ext cx="1200146" cy="1783911"/>
          </a:xfrm>
          <a:prstGeom prst="rect">
            <a:avLst/>
          </a:prstGeom>
        </p:spPr>
        <p:txBody>
          <a:bodyPr anchor="t" rtlCol="false" tIns="0" lIns="0" bIns="0" rIns="0">
            <a:spAutoFit/>
          </a:bodyPr>
          <a:lstStyle/>
          <a:p>
            <a:pPr algn="ctr">
              <a:lnSpc>
                <a:spcPts val="14549"/>
              </a:lnSpc>
              <a:spcBef>
                <a:spcPct val="0"/>
              </a:spcBef>
            </a:pPr>
            <a:r>
              <a:rPr lang="en-US" sz="10392">
                <a:solidFill>
                  <a:srgbClr val="FFFFFF"/>
                </a:solidFill>
                <a:latin typeface="Computer Says No"/>
              </a:rPr>
              <a:t>X</a:t>
            </a:r>
          </a:p>
        </p:txBody>
      </p:sp>
      <p:sp>
        <p:nvSpPr>
          <p:cNvPr name="Freeform 8" id="8"/>
          <p:cNvSpPr/>
          <p:nvPr/>
        </p:nvSpPr>
        <p:spPr>
          <a:xfrm flipH="false" flipV="false" rot="-5400000">
            <a:off x="10976969" y="3168605"/>
            <a:ext cx="4068113" cy="5778062"/>
          </a:xfrm>
          <a:custGeom>
            <a:avLst/>
            <a:gdLst/>
            <a:ahLst/>
            <a:cxnLst/>
            <a:rect r="r" b="b" t="t" l="l"/>
            <a:pathLst>
              <a:path h="5778062" w="4068113">
                <a:moveTo>
                  <a:pt x="0" y="0"/>
                </a:moveTo>
                <a:lnTo>
                  <a:pt x="4068113" y="0"/>
                </a:lnTo>
                <a:lnTo>
                  <a:pt x="4068113" y="5778062"/>
                </a:lnTo>
                <a:lnTo>
                  <a:pt x="0" y="5778062"/>
                </a:lnTo>
                <a:lnTo>
                  <a:pt x="0" y="0"/>
                </a:lnTo>
                <a:close/>
              </a:path>
            </a:pathLst>
          </a:custGeom>
          <a:blipFill>
            <a:blip r:embed="rId5"/>
            <a:stretch>
              <a:fillRect l="-42032" t="0" r="0" b="0"/>
            </a:stretch>
          </a:blipFill>
        </p:spPr>
      </p:sp>
      <p:sp>
        <p:nvSpPr>
          <p:cNvPr name="Freeform 9" id="9"/>
          <p:cNvSpPr/>
          <p:nvPr/>
        </p:nvSpPr>
        <p:spPr>
          <a:xfrm flipH="false" flipV="false" rot="0">
            <a:off x="633255" y="4023580"/>
            <a:ext cx="5741783" cy="3553171"/>
          </a:xfrm>
          <a:custGeom>
            <a:avLst/>
            <a:gdLst/>
            <a:ahLst/>
            <a:cxnLst/>
            <a:rect r="r" b="b" t="t" l="l"/>
            <a:pathLst>
              <a:path h="3553171" w="5741783">
                <a:moveTo>
                  <a:pt x="0" y="0"/>
                </a:moveTo>
                <a:lnTo>
                  <a:pt x="5741783" y="0"/>
                </a:lnTo>
                <a:lnTo>
                  <a:pt x="5741783" y="3553171"/>
                </a:lnTo>
                <a:lnTo>
                  <a:pt x="0" y="3553171"/>
                </a:lnTo>
                <a:lnTo>
                  <a:pt x="0" y="0"/>
                </a:lnTo>
                <a:close/>
              </a:path>
            </a:pathLst>
          </a:custGeom>
          <a:blipFill>
            <a:blip r:embed="rId6"/>
            <a:stretch>
              <a:fillRect l="0" t="0" r="0" b="0"/>
            </a:stretch>
          </a:blipFill>
        </p:spPr>
      </p:sp>
      <p:sp>
        <p:nvSpPr>
          <p:cNvPr name="TextBox 10" id="10"/>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HOW DOES THIS WORK?</a:t>
            </a:r>
          </a:p>
        </p:txBody>
      </p:sp>
      <p:sp>
        <p:nvSpPr>
          <p:cNvPr name="TextBox 11" id="11"/>
          <p:cNvSpPr txBox="true"/>
          <p:nvPr/>
        </p:nvSpPr>
        <p:spPr>
          <a:xfrm rot="0">
            <a:off x="324230" y="2536842"/>
            <a:ext cx="9536289" cy="954171"/>
          </a:xfrm>
          <a:prstGeom prst="rect">
            <a:avLst/>
          </a:prstGeom>
        </p:spPr>
        <p:txBody>
          <a:bodyPr anchor="t" rtlCol="false" tIns="0" lIns="0" bIns="0" rIns="0">
            <a:spAutoFit/>
          </a:bodyPr>
          <a:lstStyle/>
          <a:p>
            <a:pPr algn="ctr">
              <a:lnSpc>
                <a:spcPts val="7726"/>
              </a:lnSpc>
              <a:spcBef>
                <a:spcPct val="0"/>
              </a:spcBef>
            </a:pPr>
            <a:r>
              <a:rPr lang="en-US" sz="5519">
                <a:solidFill>
                  <a:srgbClr val="FFFFFF"/>
                </a:solidFill>
                <a:latin typeface="Computer Says No"/>
              </a:rPr>
              <a:t>WHAT CAN WE USE TO TAKE MEASUREMENTS?</a:t>
            </a:r>
          </a:p>
        </p:txBody>
      </p:sp>
      <p:sp>
        <p:nvSpPr>
          <p:cNvPr name="TextBox 12" id="12"/>
          <p:cNvSpPr txBox="true"/>
          <p:nvPr/>
        </p:nvSpPr>
        <p:spPr>
          <a:xfrm rot="0">
            <a:off x="6168837" y="7326651"/>
            <a:ext cx="412403" cy="1783911"/>
          </a:xfrm>
          <a:prstGeom prst="rect">
            <a:avLst/>
          </a:prstGeom>
        </p:spPr>
        <p:txBody>
          <a:bodyPr anchor="t" rtlCol="false" tIns="0" lIns="0" bIns="0" rIns="0">
            <a:spAutoFit/>
          </a:bodyPr>
          <a:lstStyle/>
          <a:p>
            <a:pPr algn="ctr">
              <a:lnSpc>
                <a:spcPts val="14549"/>
              </a:lnSpc>
              <a:spcBef>
                <a:spcPct val="0"/>
              </a:spcBef>
            </a:pPr>
            <a:r>
              <a:rPr lang="en-US" sz="10392">
                <a:solidFill>
                  <a:srgbClr val="FFFFFF"/>
                </a:solidFill>
                <a:latin typeface="Computer Says No"/>
              </a:rPr>
              <a: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183403" y="9200983"/>
            <a:ext cx="28662287" cy="13184652"/>
          </a:xfrm>
          <a:custGeom>
            <a:avLst/>
            <a:gdLst/>
            <a:ahLst/>
            <a:cxnLst/>
            <a:rect r="r" b="b" t="t" l="l"/>
            <a:pathLst>
              <a:path h="13184652" w="28662287">
                <a:moveTo>
                  <a:pt x="0" y="0"/>
                </a:moveTo>
                <a:lnTo>
                  <a:pt x="28662286" y="0"/>
                </a:lnTo>
                <a:lnTo>
                  <a:pt x="28662286" y="13184652"/>
                </a:lnTo>
                <a:lnTo>
                  <a:pt x="0" y="131846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4" id="4"/>
          <p:cNvSpPr/>
          <p:nvPr/>
        </p:nvSpPr>
        <p:spPr>
          <a:xfrm flipH="false" flipV="false" rot="0">
            <a:off x="-756395" y="-874997"/>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5"/>
            <a:stretch>
              <a:fillRect l="0" t="0" r="0" b="0"/>
            </a:stretch>
          </a:blipFill>
        </p:spPr>
      </p:sp>
      <p:sp>
        <p:nvSpPr>
          <p:cNvPr name="Freeform 5" id="5"/>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6"/>
            <a:stretch>
              <a:fillRect l="0" t="0" r="0" b="0"/>
            </a:stretch>
          </a:blipFill>
        </p:spPr>
      </p:sp>
      <p:sp>
        <p:nvSpPr>
          <p:cNvPr name="TextBox 6" id="6"/>
          <p:cNvSpPr txBox="true"/>
          <p:nvPr/>
        </p:nvSpPr>
        <p:spPr>
          <a:xfrm rot="0">
            <a:off x="4578298" y="1134505"/>
            <a:ext cx="9053582" cy="1420280"/>
          </a:xfrm>
          <a:prstGeom prst="rect">
            <a:avLst/>
          </a:prstGeom>
        </p:spPr>
        <p:txBody>
          <a:bodyPr anchor="t" rtlCol="false" tIns="0" lIns="0" bIns="0" rIns="0">
            <a:spAutoFit/>
          </a:bodyPr>
          <a:lstStyle/>
          <a:p>
            <a:pPr algn="ctr" marL="0" indent="0" lvl="0">
              <a:lnSpc>
                <a:spcPts val="9574"/>
              </a:lnSpc>
              <a:spcBef>
                <a:spcPct val="0"/>
              </a:spcBef>
            </a:pPr>
            <a:r>
              <a:rPr lang="en-US" sz="13298">
                <a:solidFill>
                  <a:srgbClr val="6866E1"/>
                </a:solidFill>
                <a:latin typeface="Computer Says No"/>
              </a:rPr>
              <a:t>FUNCTIONALITIES</a:t>
            </a:r>
          </a:p>
        </p:txBody>
      </p:sp>
      <p:sp>
        <p:nvSpPr>
          <p:cNvPr name="TextBox 7" id="7"/>
          <p:cNvSpPr txBox="true"/>
          <p:nvPr/>
        </p:nvSpPr>
        <p:spPr>
          <a:xfrm rot="0">
            <a:off x="2371206" y="3309210"/>
            <a:ext cx="13467766" cy="5122573"/>
          </a:xfrm>
          <a:prstGeom prst="rect">
            <a:avLst/>
          </a:prstGeom>
        </p:spPr>
        <p:txBody>
          <a:bodyPr anchor="t" rtlCol="false" tIns="0" lIns="0" bIns="0" rIns="0">
            <a:spAutoFit/>
          </a:bodyPr>
          <a:lstStyle/>
          <a:p>
            <a:pPr>
              <a:lnSpc>
                <a:spcPts val="5842"/>
              </a:lnSpc>
            </a:pPr>
          </a:p>
          <a:p>
            <a:pPr>
              <a:lnSpc>
                <a:spcPts val="5842"/>
              </a:lnSpc>
            </a:pPr>
          </a:p>
          <a:p>
            <a:pPr marL="1557336" indent="-519112" lvl="2">
              <a:lnSpc>
                <a:spcPts val="5842"/>
              </a:lnSpc>
              <a:buFont typeface="Arial"/>
              <a:buChar char="⚬"/>
            </a:pPr>
            <a:r>
              <a:rPr lang="en-US" sz="3606">
                <a:solidFill>
                  <a:srgbClr val="FFFFFF"/>
                </a:solidFill>
                <a:latin typeface="Poppins Light"/>
              </a:rPr>
              <a:t>Getting x and y-axis data for cursor movement.</a:t>
            </a:r>
          </a:p>
          <a:p>
            <a:pPr marL="1557336" indent="-519112" lvl="2">
              <a:lnSpc>
                <a:spcPts val="5842"/>
              </a:lnSpc>
              <a:buFont typeface="Arial"/>
              <a:buChar char="⚬"/>
            </a:pPr>
            <a:r>
              <a:rPr lang="en-US" sz="3606">
                <a:solidFill>
                  <a:srgbClr val="FFFFFF"/>
                </a:solidFill>
                <a:latin typeface="Poppins Light"/>
              </a:rPr>
              <a:t>Functionality of the start button.</a:t>
            </a:r>
          </a:p>
          <a:p>
            <a:pPr marL="1557336" indent="-519112" lvl="2">
              <a:lnSpc>
                <a:spcPts val="5842"/>
              </a:lnSpc>
              <a:buFont typeface="Arial"/>
              <a:buChar char="⚬"/>
            </a:pPr>
            <a:r>
              <a:rPr lang="en-US" sz="3606">
                <a:solidFill>
                  <a:srgbClr val="FFFFFF"/>
                </a:solidFill>
                <a:latin typeface="Poppins Light"/>
              </a:rPr>
              <a:t>Functionality of the left-click button.</a:t>
            </a:r>
          </a:p>
          <a:p>
            <a:pPr marL="1557336" indent="-519112" lvl="2">
              <a:lnSpc>
                <a:spcPts val="5842"/>
              </a:lnSpc>
              <a:buFont typeface="Arial"/>
              <a:buChar char="⚬"/>
            </a:pPr>
            <a:r>
              <a:rPr lang="en-US" sz="3606">
                <a:solidFill>
                  <a:srgbClr val="FFFFFF"/>
                </a:solidFill>
                <a:latin typeface="Poppins Light"/>
              </a:rPr>
              <a:t>Functionality of the right-click button.</a:t>
            </a:r>
          </a:p>
          <a:p>
            <a:pPr>
              <a:lnSpc>
                <a:spcPts val="584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DAFyXrDE6GE</dc:identifier>
  <dcterms:modified xsi:type="dcterms:W3CDTF">2011-08-01T06:04:30Z</dcterms:modified>
  <cp:revision>1</cp:revision>
  <dc:title> Wearable Computer Mouse</dc:title>
</cp:coreProperties>
</file>